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 id="261" r:id="rId3"/>
    <p:sldId id="262" r:id="rId4"/>
    <p:sldId id="263" r:id="rId5"/>
    <p:sldId id="259" r:id="rId6"/>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57070"/>
    <a:srgbClr val="004E7C"/>
    <a:srgbClr val="F2F2F2"/>
    <a:srgbClr val="C62A5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740"/>
  </p:normalViewPr>
  <p:slideViewPr>
    <p:cSldViewPr snapToGrid="0" snapToObjects="1">
      <p:cViewPr varScale="1">
        <p:scale>
          <a:sx n="124" d="100"/>
          <a:sy n="124" d="100"/>
        </p:scale>
        <p:origin x="640"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EFDDA81-D59E-0C46-A246-058555FA1098}"/>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5ED1415E-3DF6-4143-ABFE-A7BD93C2408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9BC80B33-AA2D-9449-BC73-E5B1C9336353}"/>
              </a:ext>
            </a:extLst>
          </p:cNvPr>
          <p:cNvSpPr>
            <a:spLocks noGrp="1"/>
          </p:cNvSpPr>
          <p:nvPr>
            <p:ph type="dt" sz="half" idx="10"/>
          </p:nvPr>
        </p:nvSpPr>
        <p:spPr/>
        <p:txBody>
          <a:bodyPr/>
          <a:lstStyle/>
          <a:p>
            <a:fld id="{D2D8E909-C5AE-D54C-A92B-4688C5F1CAEC}" type="datetimeFigureOut">
              <a:rPr lang="fr-FR" smtClean="0"/>
              <a:t>06/10/2021</a:t>
            </a:fld>
            <a:endParaRPr lang="fr-FR"/>
          </a:p>
        </p:txBody>
      </p:sp>
      <p:sp>
        <p:nvSpPr>
          <p:cNvPr id="5" name="Espace réservé du pied de page 4">
            <a:extLst>
              <a:ext uri="{FF2B5EF4-FFF2-40B4-BE49-F238E27FC236}">
                <a16:creationId xmlns:a16="http://schemas.microsoft.com/office/drawing/2014/main" id="{2DF1D4D3-2F99-2E42-A2D5-EA823C8F9E9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2F78047-F31F-D348-AD86-3E0A85591170}"/>
              </a:ext>
            </a:extLst>
          </p:cNvPr>
          <p:cNvSpPr>
            <a:spLocks noGrp="1"/>
          </p:cNvSpPr>
          <p:nvPr>
            <p:ph type="sldNum" sz="quarter" idx="12"/>
          </p:nvPr>
        </p:nvSpPr>
        <p:spPr/>
        <p:txBody>
          <a:bodyPr/>
          <a:lstStyle/>
          <a:p>
            <a:fld id="{23D19706-E90C-244A-95EF-97129B0C85DE}" type="slidenum">
              <a:rPr lang="fr-FR" smtClean="0"/>
              <a:t>‹N°›</a:t>
            </a:fld>
            <a:endParaRPr lang="fr-FR"/>
          </a:p>
        </p:txBody>
      </p:sp>
    </p:spTree>
    <p:extLst>
      <p:ext uri="{BB962C8B-B14F-4D97-AF65-F5344CB8AC3E}">
        <p14:creationId xmlns:p14="http://schemas.microsoft.com/office/powerpoint/2010/main" val="32020728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61989A4-D344-364B-964D-F3F463450C13}"/>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8BD25A44-F0B8-D14F-B1ED-CF87CFD68DFC}"/>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9DC595B-D2CE-5D41-B295-C2230809083C}"/>
              </a:ext>
            </a:extLst>
          </p:cNvPr>
          <p:cNvSpPr>
            <a:spLocks noGrp="1"/>
          </p:cNvSpPr>
          <p:nvPr>
            <p:ph type="dt" sz="half" idx="10"/>
          </p:nvPr>
        </p:nvSpPr>
        <p:spPr/>
        <p:txBody>
          <a:bodyPr/>
          <a:lstStyle/>
          <a:p>
            <a:fld id="{D2D8E909-C5AE-D54C-A92B-4688C5F1CAEC}" type="datetimeFigureOut">
              <a:rPr lang="fr-FR" smtClean="0"/>
              <a:t>06/10/2021</a:t>
            </a:fld>
            <a:endParaRPr lang="fr-FR"/>
          </a:p>
        </p:txBody>
      </p:sp>
      <p:sp>
        <p:nvSpPr>
          <p:cNvPr id="5" name="Espace réservé du pied de page 4">
            <a:extLst>
              <a:ext uri="{FF2B5EF4-FFF2-40B4-BE49-F238E27FC236}">
                <a16:creationId xmlns:a16="http://schemas.microsoft.com/office/drawing/2014/main" id="{BB154E55-D145-A243-9163-0C8420681FF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2FDA022-82D6-F640-96C5-1D9A660274B1}"/>
              </a:ext>
            </a:extLst>
          </p:cNvPr>
          <p:cNvSpPr>
            <a:spLocks noGrp="1"/>
          </p:cNvSpPr>
          <p:nvPr>
            <p:ph type="sldNum" sz="quarter" idx="12"/>
          </p:nvPr>
        </p:nvSpPr>
        <p:spPr/>
        <p:txBody>
          <a:bodyPr/>
          <a:lstStyle/>
          <a:p>
            <a:fld id="{23D19706-E90C-244A-95EF-97129B0C85DE}" type="slidenum">
              <a:rPr lang="fr-FR" smtClean="0"/>
              <a:t>‹N°›</a:t>
            </a:fld>
            <a:endParaRPr lang="fr-FR"/>
          </a:p>
        </p:txBody>
      </p:sp>
    </p:spTree>
    <p:extLst>
      <p:ext uri="{BB962C8B-B14F-4D97-AF65-F5344CB8AC3E}">
        <p14:creationId xmlns:p14="http://schemas.microsoft.com/office/powerpoint/2010/main" val="42280443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2C4D5FB6-83C7-5E41-9C36-B3DC2E0E824A}"/>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0EB5FCCE-F3D2-9241-BC6B-4F1278C92AC8}"/>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F8EEDCA-C27B-A741-BE86-4D73E3AAEFEA}"/>
              </a:ext>
            </a:extLst>
          </p:cNvPr>
          <p:cNvSpPr>
            <a:spLocks noGrp="1"/>
          </p:cNvSpPr>
          <p:nvPr>
            <p:ph type="dt" sz="half" idx="10"/>
          </p:nvPr>
        </p:nvSpPr>
        <p:spPr/>
        <p:txBody>
          <a:bodyPr/>
          <a:lstStyle/>
          <a:p>
            <a:fld id="{D2D8E909-C5AE-D54C-A92B-4688C5F1CAEC}" type="datetimeFigureOut">
              <a:rPr lang="fr-FR" smtClean="0"/>
              <a:t>06/10/2021</a:t>
            </a:fld>
            <a:endParaRPr lang="fr-FR"/>
          </a:p>
        </p:txBody>
      </p:sp>
      <p:sp>
        <p:nvSpPr>
          <p:cNvPr id="5" name="Espace réservé du pied de page 4">
            <a:extLst>
              <a:ext uri="{FF2B5EF4-FFF2-40B4-BE49-F238E27FC236}">
                <a16:creationId xmlns:a16="http://schemas.microsoft.com/office/drawing/2014/main" id="{AA0A7A49-FB30-7340-8C50-664215F3E98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021A578-530E-AC4B-B51E-10BB3712AB04}"/>
              </a:ext>
            </a:extLst>
          </p:cNvPr>
          <p:cNvSpPr>
            <a:spLocks noGrp="1"/>
          </p:cNvSpPr>
          <p:nvPr>
            <p:ph type="sldNum" sz="quarter" idx="12"/>
          </p:nvPr>
        </p:nvSpPr>
        <p:spPr/>
        <p:txBody>
          <a:bodyPr/>
          <a:lstStyle/>
          <a:p>
            <a:fld id="{23D19706-E90C-244A-95EF-97129B0C85DE}" type="slidenum">
              <a:rPr lang="fr-FR" smtClean="0"/>
              <a:t>‹N°›</a:t>
            </a:fld>
            <a:endParaRPr lang="fr-FR"/>
          </a:p>
        </p:txBody>
      </p:sp>
    </p:spTree>
    <p:extLst>
      <p:ext uri="{BB962C8B-B14F-4D97-AF65-F5344CB8AC3E}">
        <p14:creationId xmlns:p14="http://schemas.microsoft.com/office/powerpoint/2010/main" val="3014169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1C6FAF-BFD4-4643-98DE-F2F0E4F160E0}"/>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7D0A351E-3E3F-0A42-A89D-3E3DDBDD2267}"/>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F1647B4-6B5D-E445-9075-78CB5A0632E4}"/>
              </a:ext>
            </a:extLst>
          </p:cNvPr>
          <p:cNvSpPr>
            <a:spLocks noGrp="1"/>
          </p:cNvSpPr>
          <p:nvPr>
            <p:ph type="dt" sz="half" idx="10"/>
          </p:nvPr>
        </p:nvSpPr>
        <p:spPr/>
        <p:txBody>
          <a:bodyPr/>
          <a:lstStyle/>
          <a:p>
            <a:fld id="{D2D8E909-C5AE-D54C-A92B-4688C5F1CAEC}" type="datetimeFigureOut">
              <a:rPr lang="fr-FR" smtClean="0"/>
              <a:t>06/10/2021</a:t>
            </a:fld>
            <a:endParaRPr lang="fr-FR"/>
          </a:p>
        </p:txBody>
      </p:sp>
      <p:sp>
        <p:nvSpPr>
          <p:cNvPr id="5" name="Espace réservé du pied de page 4">
            <a:extLst>
              <a:ext uri="{FF2B5EF4-FFF2-40B4-BE49-F238E27FC236}">
                <a16:creationId xmlns:a16="http://schemas.microsoft.com/office/drawing/2014/main" id="{AD0E6570-FC51-7D41-A204-8B6ED6EB7F0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15485C0-DCC0-7446-85D6-FD9804D66EC3}"/>
              </a:ext>
            </a:extLst>
          </p:cNvPr>
          <p:cNvSpPr>
            <a:spLocks noGrp="1"/>
          </p:cNvSpPr>
          <p:nvPr>
            <p:ph type="sldNum" sz="quarter" idx="12"/>
          </p:nvPr>
        </p:nvSpPr>
        <p:spPr/>
        <p:txBody>
          <a:bodyPr/>
          <a:lstStyle/>
          <a:p>
            <a:fld id="{23D19706-E90C-244A-95EF-97129B0C85DE}" type="slidenum">
              <a:rPr lang="fr-FR" smtClean="0"/>
              <a:t>‹N°›</a:t>
            </a:fld>
            <a:endParaRPr lang="fr-FR"/>
          </a:p>
        </p:txBody>
      </p:sp>
    </p:spTree>
    <p:extLst>
      <p:ext uri="{BB962C8B-B14F-4D97-AF65-F5344CB8AC3E}">
        <p14:creationId xmlns:p14="http://schemas.microsoft.com/office/powerpoint/2010/main" val="19802111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CE5612-1BE8-DC42-8843-79B0CCDA036B}"/>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46A64906-1F10-9342-985F-886606778C4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4CC720A5-EE58-8C4F-835D-7E4205266282}"/>
              </a:ext>
            </a:extLst>
          </p:cNvPr>
          <p:cNvSpPr>
            <a:spLocks noGrp="1"/>
          </p:cNvSpPr>
          <p:nvPr>
            <p:ph type="dt" sz="half" idx="10"/>
          </p:nvPr>
        </p:nvSpPr>
        <p:spPr/>
        <p:txBody>
          <a:bodyPr/>
          <a:lstStyle/>
          <a:p>
            <a:fld id="{D2D8E909-C5AE-D54C-A92B-4688C5F1CAEC}" type="datetimeFigureOut">
              <a:rPr lang="fr-FR" smtClean="0"/>
              <a:t>06/10/2021</a:t>
            </a:fld>
            <a:endParaRPr lang="fr-FR"/>
          </a:p>
        </p:txBody>
      </p:sp>
      <p:sp>
        <p:nvSpPr>
          <p:cNvPr id="5" name="Espace réservé du pied de page 4">
            <a:extLst>
              <a:ext uri="{FF2B5EF4-FFF2-40B4-BE49-F238E27FC236}">
                <a16:creationId xmlns:a16="http://schemas.microsoft.com/office/drawing/2014/main" id="{3B46BAA6-DD8B-6946-A90F-52C64232927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7CD2CB8-8298-3E4C-A3F5-B7CC33B57610}"/>
              </a:ext>
            </a:extLst>
          </p:cNvPr>
          <p:cNvSpPr>
            <a:spLocks noGrp="1"/>
          </p:cNvSpPr>
          <p:nvPr>
            <p:ph type="sldNum" sz="quarter" idx="12"/>
          </p:nvPr>
        </p:nvSpPr>
        <p:spPr/>
        <p:txBody>
          <a:bodyPr/>
          <a:lstStyle/>
          <a:p>
            <a:fld id="{23D19706-E90C-244A-95EF-97129B0C85DE}" type="slidenum">
              <a:rPr lang="fr-FR" smtClean="0"/>
              <a:t>‹N°›</a:t>
            </a:fld>
            <a:endParaRPr lang="fr-FR"/>
          </a:p>
        </p:txBody>
      </p:sp>
    </p:spTree>
    <p:extLst>
      <p:ext uri="{BB962C8B-B14F-4D97-AF65-F5344CB8AC3E}">
        <p14:creationId xmlns:p14="http://schemas.microsoft.com/office/powerpoint/2010/main" val="548778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C492C10-ED3E-AF4C-BC0D-D7C52C09B8F3}"/>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C5CE35A6-AF9A-3441-BA6A-F8242B60C129}"/>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88C62B5D-120C-AB47-9BD3-C8235C53DAB0}"/>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7B04ACD1-6BFF-614D-ABBB-B9A9A89B0E90}"/>
              </a:ext>
            </a:extLst>
          </p:cNvPr>
          <p:cNvSpPr>
            <a:spLocks noGrp="1"/>
          </p:cNvSpPr>
          <p:nvPr>
            <p:ph type="dt" sz="half" idx="10"/>
          </p:nvPr>
        </p:nvSpPr>
        <p:spPr/>
        <p:txBody>
          <a:bodyPr/>
          <a:lstStyle/>
          <a:p>
            <a:fld id="{D2D8E909-C5AE-D54C-A92B-4688C5F1CAEC}" type="datetimeFigureOut">
              <a:rPr lang="fr-FR" smtClean="0"/>
              <a:t>06/10/2021</a:t>
            </a:fld>
            <a:endParaRPr lang="fr-FR"/>
          </a:p>
        </p:txBody>
      </p:sp>
      <p:sp>
        <p:nvSpPr>
          <p:cNvPr id="6" name="Espace réservé du pied de page 5">
            <a:extLst>
              <a:ext uri="{FF2B5EF4-FFF2-40B4-BE49-F238E27FC236}">
                <a16:creationId xmlns:a16="http://schemas.microsoft.com/office/drawing/2014/main" id="{88E708B9-0341-DC45-8B46-9C7CE7328624}"/>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C80D9691-82A2-FC46-96E5-5ACFC037EBD0}"/>
              </a:ext>
            </a:extLst>
          </p:cNvPr>
          <p:cNvSpPr>
            <a:spLocks noGrp="1"/>
          </p:cNvSpPr>
          <p:nvPr>
            <p:ph type="sldNum" sz="quarter" idx="12"/>
          </p:nvPr>
        </p:nvSpPr>
        <p:spPr/>
        <p:txBody>
          <a:bodyPr/>
          <a:lstStyle/>
          <a:p>
            <a:fld id="{23D19706-E90C-244A-95EF-97129B0C85DE}" type="slidenum">
              <a:rPr lang="fr-FR" smtClean="0"/>
              <a:t>‹N°›</a:t>
            </a:fld>
            <a:endParaRPr lang="fr-FR"/>
          </a:p>
        </p:txBody>
      </p:sp>
    </p:spTree>
    <p:extLst>
      <p:ext uri="{BB962C8B-B14F-4D97-AF65-F5344CB8AC3E}">
        <p14:creationId xmlns:p14="http://schemas.microsoft.com/office/powerpoint/2010/main" val="12402155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1E7827D-8CA0-944A-80A0-392B1E30A26C}"/>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3CBBB002-2AC8-CC44-8F25-378DA310E73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D77C6396-62EA-4E44-AFF9-6F29DFDF0850}"/>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CF2F8B51-3341-1246-9130-8FBAB981DA7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691B0A13-462B-F74C-A39D-7B272AEA8A06}"/>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66086ED9-C2C1-ED4E-815F-E30B397BE597}"/>
              </a:ext>
            </a:extLst>
          </p:cNvPr>
          <p:cNvSpPr>
            <a:spLocks noGrp="1"/>
          </p:cNvSpPr>
          <p:nvPr>
            <p:ph type="dt" sz="half" idx="10"/>
          </p:nvPr>
        </p:nvSpPr>
        <p:spPr/>
        <p:txBody>
          <a:bodyPr/>
          <a:lstStyle/>
          <a:p>
            <a:fld id="{D2D8E909-C5AE-D54C-A92B-4688C5F1CAEC}" type="datetimeFigureOut">
              <a:rPr lang="fr-FR" smtClean="0"/>
              <a:t>06/10/2021</a:t>
            </a:fld>
            <a:endParaRPr lang="fr-FR"/>
          </a:p>
        </p:txBody>
      </p:sp>
      <p:sp>
        <p:nvSpPr>
          <p:cNvPr id="8" name="Espace réservé du pied de page 7">
            <a:extLst>
              <a:ext uri="{FF2B5EF4-FFF2-40B4-BE49-F238E27FC236}">
                <a16:creationId xmlns:a16="http://schemas.microsoft.com/office/drawing/2014/main" id="{B4CD9A84-A004-7A41-8288-93992D8333B6}"/>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1CB8F7A8-7A26-D74D-8929-37A3BC55850C}"/>
              </a:ext>
            </a:extLst>
          </p:cNvPr>
          <p:cNvSpPr>
            <a:spLocks noGrp="1"/>
          </p:cNvSpPr>
          <p:nvPr>
            <p:ph type="sldNum" sz="quarter" idx="12"/>
          </p:nvPr>
        </p:nvSpPr>
        <p:spPr/>
        <p:txBody>
          <a:bodyPr/>
          <a:lstStyle/>
          <a:p>
            <a:fld id="{23D19706-E90C-244A-95EF-97129B0C85DE}" type="slidenum">
              <a:rPr lang="fr-FR" smtClean="0"/>
              <a:t>‹N°›</a:t>
            </a:fld>
            <a:endParaRPr lang="fr-FR"/>
          </a:p>
        </p:txBody>
      </p:sp>
    </p:spTree>
    <p:extLst>
      <p:ext uri="{BB962C8B-B14F-4D97-AF65-F5344CB8AC3E}">
        <p14:creationId xmlns:p14="http://schemas.microsoft.com/office/powerpoint/2010/main" val="918231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448C746-0CDF-E644-94F6-65E2089A8C35}"/>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CFADDA66-5899-8641-999B-C403E4690AD0}"/>
              </a:ext>
            </a:extLst>
          </p:cNvPr>
          <p:cNvSpPr>
            <a:spLocks noGrp="1"/>
          </p:cNvSpPr>
          <p:nvPr>
            <p:ph type="dt" sz="half" idx="10"/>
          </p:nvPr>
        </p:nvSpPr>
        <p:spPr/>
        <p:txBody>
          <a:bodyPr/>
          <a:lstStyle/>
          <a:p>
            <a:fld id="{D2D8E909-C5AE-D54C-A92B-4688C5F1CAEC}" type="datetimeFigureOut">
              <a:rPr lang="fr-FR" smtClean="0"/>
              <a:t>06/10/2021</a:t>
            </a:fld>
            <a:endParaRPr lang="fr-FR"/>
          </a:p>
        </p:txBody>
      </p:sp>
      <p:sp>
        <p:nvSpPr>
          <p:cNvPr id="4" name="Espace réservé du pied de page 3">
            <a:extLst>
              <a:ext uri="{FF2B5EF4-FFF2-40B4-BE49-F238E27FC236}">
                <a16:creationId xmlns:a16="http://schemas.microsoft.com/office/drawing/2014/main" id="{F003982A-F844-1749-A06A-5AE5C1B5B47D}"/>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F9F037CC-F11A-4441-88BA-55ADDFA2893E}"/>
              </a:ext>
            </a:extLst>
          </p:cNvPr>
          <p:cNvSpPr>
            <a:spLocks noGrp="1"/>
          </p:cNvSpPr>
          <p:nvPr>
            <p:ph type="sldNum" sz="quarter" idx="12"/>
          </p:nvPr>
        </p:nvSpPr>
        <p:spPr/>
        <p:txBody>
          <a:bodyPr/>
          <a:lstStyle/>
          <a:p>
            <a:fld id="{23D19706-E90C-244A-95EF-97129B0C85DE}" type="slidenum">
              <a:rPr lang="fr-FR" smtClean="0"/>
              <a:t>‹N°›</a:t>
            </a:fld>
            <a:endParaRPr lang="fr-FR"/>
          </a:p>
        </p:txBody>
      </p:sp>
    </p:spTree>
    <p:extLst>
      <p:ext uri="{BB962C8B-B14F-4D97-AF65-F5344CB8AC3E}">
        <p14:creationId xmlns:p14="http://schemas.microsoft.com/office/powerpoint/2010/main" val="42225312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91F3152D-2FA1-B34D-BB4D-578EB31511E6}"/>
              </a:ext>
            </a:extLst>
          </p:cNvPr>
          <p:cNvSpPr>
            <a:spLocks noGrp="1"/>
          </p:cNvSpPr>
          <p:nvPr>
            <p:ph type="dt" sz="half" idx="10"/>
          </p:nvPr>
        </p:nvSpPr>
        <p:spPr/>
        <p:txBody>
          <a:bodyPr/>
          <a:lstStyle/>
          <a:p>
            <a:fld id="{D2D8E909-C5AE-D54C-A92B-4688C5F1CAEC}" type="datetimeFigureOut">
              <a:rPr lang="fr-FR" smtClean="0"/>
              <a:t>06/10/2021</a:t>
            </a:fld>
            <a:endParaRPr lang="fr-FR"/>
          </a:p>
        </p:txBody>
      </p:sp>
      <p:sp>
        <p:nvSpPr>
          <p:cNvPr id="3" name="Espace réservé du pied de page 2">
            <a:extLst>
              <a:ext uri="{FF2B5EF4-FFF2-40B4-BE49-F238E27FC236}">
                <a16:creationId xmlns:a16="http://schemas.microsoft.com/office/drawing/2014/main" id="{5EAC1BC4-985A-1C49-93A2-0FD59920394E}"/>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9B033490-87CD-D140-AFB2-38B95742BAAB}"/>
              </a:ext>
            </a:extLst>
          </p:cNvPr>
          <p:cNvSpPr>
            <a:spLocks noGrp="1"/>
          </p:cNvSpPr>
          <p:nvPr>
            <p:ph type="sldNum" sz="quarter" idx="12"/>
          </p:nvPr>
        </p:nvSpPr>
        <p:spPr/>
        <p:txBody>
          <a:bodyPr/>
          <a:lstStyle/>
          <a:p>
            <a:fld id="{23D19706-E90C-244A-95EF-97129B0C85DE}" type="slidenum">
              <a:rPr lang="fr-FR" smtClean="0"/>
              <a:t>‹N°›</a:t>
            </a:fld>
            <a:endParaRPr lang="fr-FR"/>
          </a:p>
        </p:txBody>
      </p:sp>
    </p:spTree>
    <p:extLst>
      <p:ext uri="{BB962C8B-B14F-4D97-AF65-F5344CB8AC3E}">
        <p14:creationId xmlns:p14="http://schemas.microsoft.com/office/powerpoint/2010/main" val="32322688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1B87B2E-1631-A643-9088-BB977CAC82D3}"/>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A38DC7FF-D374-2A4E-A848-EBCF433C68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7E7A6806-A9F2-5D48-A8B1-EFECD6A41D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B621A862-2463-A046-A231-14D9DFF98EA9}"/>
              </a:ext>
            </a:extLst>
          </p:cNvPr>
          <p:cNvSpPr>
            <a:spLocks noGrp="1"/>
          </p:cNvSpPr>
          <p:nvPr>
            <p:ph type="dt" sz="half" idx="10"/>
          </p:nvPr>
        </p:nvSpPr>
        <p:spPr/>
        <p:txBody>
          <a:bodyPr/>
          <a:lstStyle/>
          <a:p>
            <a:fld id="{D2D8E909-C5AE-D54C-A92B-4688C5F1CAEC}" type="datetimeFigureOut">
              <a:rPr lang="fr-FR" smtClean="0"/>
              <a:t>06/10/2021</a:t>
            </a:fld>
            <a:endParaRPr lang="fr-FR"/>
          </a:p>
        </p:txBody>
      </p:sp>
      <p:sp>
        <p:nvSpPr>
          <p:cNvPr id="6" name="Espace réservé du pied de page 5">
            <a:extLst>
              <a:ext uri="{FF2B5EF4-FFF2-40B4-BE49-F238E27FC236}">
                <a16:creationId xmlns:a16="http://schemas.microsoft.com/office/drawing/2014/main" id="{3A476BC5-3D18-2244-AA20-CF7B2C766856}"/>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83FB2CE-3666-6B43-95BB-F3FAB9E64E06}"/>
              </a:ext>
            </a:extLst>
          </p:cNvPr>
          <p:cNvSpPr>
            <a:spLocks noGrp="1"/>
          </p:cNvSpPr>
          <p:nvPr>
            <p:ph type="sldNum" sz="quarter" idx="12"/>
          </p:nvPr>
        </p:nvSpPr>
        <p:spPr/>
        <p:txBody>
          <a:bodyPr/>
          <a:lstStyle/>
          <a:p>
            <a:fld id="{23D19706-E90C-244A-95EF-97129B0C85DE}" type="slidenum">
              <a:rPr lang="fr-FR" smtClean="0"/>
              <a:t>‹N°›</a:t>
            </a:fld>
            <a:endParaRPr lang="fr-FR"/>
          </a:p>
        </p:txBody>
      </p:sp>
    </p:spTree>
    <p:extLst>
      <p:ext uri="{BB962C8B-B14F-4D97-AF65-F5344CB8AC3E}">
        <p14:creationId xmlns:p14="http://schemas.microsoft.com/office/powerpoint/2010/main" val="8187277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7E7799A-6381-F14B-A2DD-A23ECCA11A5E}"/>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490012B1-6143-A448-98CA-1A496D6927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4E5C70C0-6F02-D043-A102-38AF377D53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70E2C05F-0982-A543-9E1D-0D45D2E51E05}"/>
              </a:ext>
            </a:extLst>
          </p:cNvPr>
          <p:cNvSpPr>
            <a:spLocks noGrp="1"/>
          </p:cNvSpPr>
          <p:nvPr>
            <p:ph type="dt" sz="half" idx="10"/>
          </p:nvPr>
        </p:nvSpPr>
        <p:spPr/>
        <p:txBody>
          <a:bodyPr/>
          <a:lstStyle/>
          <a:p>
            <a:fld id="{D2D8E909-C5AE-D54C-A92B-4688C5F1CAEC}" type="datetimeFigureOut">
              <a:rPr lang="fr-FR" smtClean="0"/>
              <a:t>06/10/2021</a:t>
            </a:fld>
            <a:endParaRPr lang="fr-FR"/>
          </a:p>
        </p:txBody>
      </p:sp>
      <p:sp>
        <p:nvSpPr>
          <p:cNvPr id="6" name="Espace réservé du pied de page 5">
            <a:extLst>
              <a:ext uri="{FF2B5EF4-FFF2-40B4-BE49-F238E27FC236}">
                <a16:creationId xmlns:a16="http://schemas.microsoft.com/office/drawing/2014/main" id="{8A6A9F01-978A-5249-ABBF-0815F593710B}"/>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9353E4C-383D-D14C-AE40-FCA93832A68E}"/>
              </a:ext>
            </a:extLst>
          </p:cNvPr>
          <p:cNvSpPr>
            <a:spLocks noGrp="1"/>
          </p:cNvSpPr>
          <p:nvPr>
            <p:ph type="sldNum" sz="quarter" idx="12"/>
          </p:nvPr>
        </p:nvSpPr>
        <p:spPr/>
        <p:txBody>
          <a:bodyPr/>
          <a:lstStyle/>
          <a:p>
            <a:fld id="{23D19706-E90C-244A-95EF-97129B0C85DE}" type="slidenum">
              <a:rPr lang="fr-FR" smtClean="0"/>
              <a:t>‹N°›</a:t>
            </a:fld>
            <a:endParaRPr lang="fr-FR"/>
          </a:p>
        </p:txBody>
      </p:sp>
    </p:spTree>
    <p:extLst>
      <p:ext uri="{BB962C8B-B14F-4D97-AF65-F5344CB8AC3E}">
        <p14:creationId xmlns:p14="http://schemas.microsoft.com/office/powerpoint/2010/main" val="28284682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864E8E49-159B-084C-A394-D863B383F1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1412759B-A8A6-1F49-8FBB-E5E248BFF1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64A1C76-259D-E440-823D-820D9D5E72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D8E909-C5AE-D54C-A92B-4688C5F1CAEC}" type="datetimeFigureOut">
              <a:rPr lang="fr-FR" smtClean="0"/>
              <a:t>06/10/2021</a:t>
            </a:fld>
            <a:endParaRPr lang="fr-FR"/>
          </a:p>
        </p:txBody>
      </p:sp>
      <p:sp>
        <p:nvSpPr>
          <p:cNvPr id="5" name="Espace réservé du pied de page 4">
            <a:extLst>
              <a:ext uri="{FF2B5EF4-FFF2-40B4-BE49-F238E27FC236}">
                <a16:creationId xmlns:a16="http://schemas.microsoft.com/office/drawing/2014/main" id="{9EA02247-F1DE-7040-90A4-496DB1ECD3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8ABDD2F8-F658-EC4A-86BC-3DAB23DFDE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D19706-E90C-244A-95EF-97129B0C85DE}" type="slidenum">
              <a:rPr lang="fr-FR" smtClean="0"/>
              <a:t>‹N°›</a:t>
            </a:fld>
            <a:endParaRPr lang="fr-FR"/>
          </a:p>
        </p:txBody>
      </p:sp>
    </p:spTree>
    <p:extLst>
      <p:ext uri="{BB962C8B-B14F-4D97-AF65-F5344CB8AC3E}">
        <p14:creationId xmlns:p14="http://schemas.microsoft.com/office/powerpoint/2010/main" val="33032763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8.tiff"/><Relationship Id="rId3" Type="http://schemas.openxmlformats.org/officeDocument/2006/relationships/image" Target="../media/image3.tiff"/><Relationship Id="rId7" Type="http://schemas.openxmlformats.org/officeDocument/2006/relationships/image" Target="../media/image7.tiff"/><Relationship Id="rId2" Type="http://schemas.openxmlformats.org/officeDocument/2006/relationships/image" Target="../media/image1.tiff"/><Relationship Id="rId1" Type="http://schemas.openxmlformats.org/officeDocument/2006/relationships/slideLayout" Target="../slideLayouts/slideLayout1.xml"/><Relationship Id="rId6" Type="http://schemas.openxmlformats.org/officeDocument/2006/relationships/image" Target="../media/image6.tiff"/><Relationship Id="rId5" Type="http://schemas.openxmlformats.org/officeDocument/2006/relationships/image" Target="../media/image5.tiff"/><Relationship Id="rId4" Type="http://schemas.openxmlformats.org/officeDocument/2006/relationships/image" Target="../media/image4.tiff"/><Relationship Id="rId9" Type="http://schemas.openxmlformats.org/officeDocument/2006/relationships/image" Target="../media/image9.tiff"/></Relationships>
</file>

<file path=ppt/slides/_rels/slide3.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tiff"/><Relationship Id="rId1" Type="http://schemas.openxmlformats.org/officeDocument/2006/relationships/slideLayout" Target="../slideLayouts/slideLayout1.xml"/><Relationship Id="rId4" Type="http://schemas.openxmlformats.org/officeDocument/2006/relationships/image" Target="../media/image9.tiff"/></Relationships>
</file>

<file path=ppt/slides/_rels/slide4.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10.tiff"/><Relationship Id="rId1" Type="http://schemas.openxmlformats.org/officeDocument/2006/relationships/slideLayout" Target="../slideLayouts/slideLayout1.xml"/><Relationship Id="rId5" Type="http://schemas.openxmlformats.org/officeDocument/2006/relationships/image" Target="../media/image11.tiff"/><Relationship Id="rId4" Type="http://schemas.openxmlformats.org/officeDocument/2006/relationships/image" Target="../media/image12.tiff"/></Relationships>
</file>

<file path=ppt/slides/_rels/slide5.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3.tiff"/><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1092FA27-6B68-A648-9FA2-053D118464C6}"/>
              </a:ext>
            </a:extLst>
          </p:cNvPr>
          <p:cNvPicPr>
            <a:picLocks noChangeAspect="1"/>
          </p:cNvPicPr>
          <p:nvPr/>
        </p:nvPicPr>
        <p:blipFill>
          <a:blip r:embed="rId2"/>
          <a:stretch>
            <a:fillRect/>
          </a:stretch>
        </p:blipFill>
        <p:spPr>
          <a:xfrm>
            <a:off x="-392916" y="-412376"/>
            <a:ext cx="625245" cy="378000"/>
          </a:xfrm>
          <a:prstGeom prst="rect">
            <a:avLst/>
          </a:prstGeom>
        </p:spPr>
      </p:pic>
      <p:sp>
        <p:nvSpPr>
          <p:cNvPr id="4" name="Rectangle 3">
            <a:extLst>
              <a:ext uri="{FF2B5EF4-FFF2-40B4-BE49-F238E27FC236}">
                <a16:creationId xmlns:a16="http://schemas.microsoft.com/office/drawing/2014/main" id="{EA2ECBAA-6D1A-104D-AF2B-BE84B7CE14C7}"/>
              </a:ext>
            </a:extLst>
          </p:cNvPr>
          <p:cNvSpPr/>
          <p:nvPr/>
        </p:nvSpPr>
        <p:spPr>
          <a:xfrm>
            <a:off x="658368" y="597408"/>
            <a:ext cx="11021568" cy="5583936"/>
          </a:xfrm>
          <a:prstGeom prst="rect">
            <a:avLst/>
          </a:prstGeom>
          <a:solidFill>
            <a:srgbClr val="004E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23" name="Image 22">
            <a:extLst>
              <a:ext uri="{FF2B5EF4-FFF2-40B4-BE49-F238E27FC236}">
                <a16:creationId xmlns:a16="http://schemas.microsoft.com/office/drawing/2014/main" id="{B0FB203F-CDFA-974F-BC17-247BE92BDE16}"/>
              </a:ext>
            </a:extLst>
          </p:cNvPr>
          <p:cNvPicPr>
            <a:picLocks noChangeAspect="1"/>
          </p:cNvPicPr>
          <p:nvPr/>
        </p:nvPicPr>
        <p:blipFill>
          <a:blip r:embed="rId3">
            <a:alphaModFix amt="5000"/>
          </a:blip>
          <a:stretch>
            <a:fillRect/>
          </a:stretch>
        </p:blipFill>
        <p:spPr>
          <a:xfrm>
            <a:off x="780288" y="0"/>
            <a:ext cx="4458070" cy="6676640"/>
          </a:xfrm>
          <a:prstGeom prst="rect">
            <a:avLst/>
          </a:prstGeom>
        </p:spPr>
      </p:pic>
      <p:pic>
        <p:nvPicPr>
          <p:cNvPr id="27" name="Image 26">
            <a:extLst>
              <a:ext uri="{FF2B5EF4-FFF2-40B4-BE49-F238E27FC236}">
                <a16:creationId xmlns:a16="http://schemas.microsoft.com/office/drawing/2014/main" id="{030CCCA8-1526-004A-9EFD-308521D42CD5}"/>
              </a:ext>
            </a:extLst>
          </p:cNvPr>
          <p:cNvPicPr>
            <a:picLocks noChangeAspect="1"/>
          </p:cNvPicPr>
          <p:nvPr/>
        </p:nvPicPr>
        <p:blipFill>
          <a:blip r:embed="rId3"/>
          <a:stretch>
            <a:fillRect/>
          </a:stretch>
        </p:blipFill>
        <p:spPr>
          <a:xfrm>
            <a:off x="2542795" y="2020064"/>
            <a:ext cx="1881526" cy="2817872"/>
          </a:xfrm>
          <a:prstGeom prst="rect">
            <a:avLst/>
          </a:prstGeom>
        </p:spPr>
      </p:pic>
      <p:sp>
        <p:nvSpPr>
          <p:cNvPr id="28" name="ZoneTexte 27">
            <a:extLst>
              <a:ext uri="{FF2B5EF4-FFF2-40B4-BE49-F238E27FC236}">
                <a16:creationId xmlns:a16="http://schemas.microsoft.com/office/drawing/2014/main" id="{EACB5444-F88F-A84B-81AF-518713CEB515}"/>
              </a:ext>
            </a:extLst>
          </p:cNvPr>
          <p:cNvSpPr txBox="1"/>
          <p:nvPr/>
        </p:nvSpPr>
        <p:spPr>
          <a:xfrm>
            <a:off x="6169152" y="2690336"/>
            <a:ext cx="4194048" cy="1600438"/>
          </a:xfrm>
          <a:prstGeom prst="rect">
            <a:avLst/>
          </a:prstGeom>
          <a:noFill/>
        </p:spPr>
        <p:txBody>
          <a:bodyPr wrap="square" rtlCol="0">
            <a:spAutoFit/>
          </a:bodyPr>
          <a:lstStyle/>
          <a:p>
            <a:r>
              <a:rPr lang="fr-FR" sz="2400" b="1" dirty="0">
                <a:solidFill>
                  <a:schemeClr val="bg1"/>
                </a:solidFill>
                <a:latin typeface="Avenir Next" panose="020B0503020202020204" pitchFamily="34" charset="0"/>
              </a:rPr>
              <a:t>Formation  Référencement</a:t>
            </a:r>
          </a:p>
          <a:p>
            <a:r>
              <a:rPr lang="fr-FR" sz="2400" b="1" dirty="0">
                <a:solidFill>
                  <a:schemeClr val="bg1"/>
                </a:solidFill>
                <a:latin typeface="Avenir Next" panose="020B0503020202020204" pitchFamily="34" charset="0"/>
              </a:rPr>
              <a:t>SEM </a:t>
            </a:r>
          </a:p>
          <a:p>
            <a:r>
              <a:rPr lang="fr-FR" sz="1400" dirty="0">
                <a:solidFill>
                  <a:schemeClr val="bg1"/>
                </a:solidFill>
                <a:latin typeface="Avenir Next" panose="020B0503020202020204" pitchFamily="34" charset="0"/>
              </a:rPr>
              <a:t>Marketing digital - Booster votre visibilité</a:t>
            </a:r>
          </a:p>
          <a:p>
            <a:br>
              <a:rPr lang="fr-FR" dirty="0">
                <a:latin typeface="Avenir Next" panose="020B0503020202020204" pitchFamily="34" charset="0"/>
              </a:rPr>
            </a:br>
            <a:endParaRPr lang="fr-FR" dirty="0">
              <a:latin typeface="Avenir Next" panose="020B0503020202020204" pitchFamily="34" charset="0"/>
            </a:endParaRPr>
          </a:p>
        </p:txBody>
      </p:sp>
      <p:sp>
        <p:nvSpPr>
          <p:cNvPr id="29" name="Rectangle 28">
            <a:extLst>
              <a:ext uri="{FF2B5EF4-FFF2-40B4-BE49-F238E27FC236}">
                <a16:creationId xmlns:a16="http://schemas.microsoft.com/office/drawing/2014/main" id="{DA862EB7-0A0C-A840-84DC-E1AFFA5660E5}"/>
              </a:ext>
            </a:extLst>
          </p:cNvPr>
          <p:cNvSpPr/>
          <p:nvPr/>
        </p:nvSpPr>
        <p:spPr>
          <a:xfrm>
            <a:off x="6007609" y="2764221"/>
            <a:ext cx="45719" cy="75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8013491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1092FA27-6B68-A648-9FA2-053D118464C6}"/>
              </a:ext>
            </a:extLst>
          </p:cNvPr>
          <p:cNvPicPr>
            <a:picLocks noChangeAspect="1"/>
          </p:cNvPicPr>
          <p:nvPr/>
        </p:nvPicPr>
        <p:blipFill>
          <a:blip r:embed="rId2"/>
          <a:stretch>
            <a:fillRect/>
          </a:stretch>
        </p:blipFill>
        <p:spPr>
          <a:xfrm>
            <a:off x="-392916" y="-412376"/>
            <a:ext cx="625245" cy="378000"/>
          </a:xfrm>
          <a:prstGeom prst="rect">
            <a:avLst/>
          </a:prstGeom>
        </p:spPr>
      </p:pic>
      <p:sp>
        <p:nvSpPr>
          <p:cNvPr id="5" name="ZoneTexte 4">
            <a:extLst>
              <a:ext uri="{FF2B5EF4-FFF2-40B4-BE49-F238E27FC236}">
                <a16:creationId xmlns:a16="http://schemas.microsoft.com/office/drawing/2014/main" id="{A2E0A179-D5CF-9840-9400-3FD645477ED1}"/>
              </a:ext>
            </a:extLst>
          </p:cNvPr>
          <p:cNvSpPr txBox="1"/>
          <p:nvPr/>
        </p:nvSpPr>
        <p:spPr>
          <a:xfrm>
            <a:off x="1091184" y="518773"/>
            <a:ext cx="5660724" cy="738664"/>
          </a:xfrm>
          <a:prstGeom prst="rect">
            <a:avLst/>
          </a:prstGeom>
          <a:noFill/>
        </p:spPr>
        <p:txBody>
          <a:bodyPr wrap="square" rtlCol="0">
            <a:spAutoFit/>
          </a:bodyPr>
          <a:lstStyle/>
          <a:p>
            <a:r>
              <a:rPr lang="fr-FR" sz="2400" b="1" dirty="0">
                <a:solidFill>
                  <a:srgbClr val="757070"/>
                </a:solidFill>
              </a:rPr>
              <a:t>Formation Référencement  SEM </a:t>
            </a:r>
            <a:endParaRPr lang="fr-FR" sz="2400" dirty="0">
              <a:solidFill>
                <a:srgbClr val="757070"/>
              </a:solidFill>
            </a:endParaRPr>
          </a:p>
          <a:p>
            <a:r>
              <a:rPr lang="fr-FR" b="1" dirty="0">
                <a:solidFill>
                  <a:srgbClr val="757070"/>
                </a:solidFill>
              </a:rPr>
              <a:t>Marketing digital</a:t>
            </a:r>
            <a:r>
              <a:rPr lang="fr-FR" dirty="0">
                <a:solidFill>
                  <a:srgbClr val="757070"/>
                </a:solidFill>
              </a:rPr>
              <a:t> - </a:t>
            </a:r>
            <a:r>
              <a:rPr lang="fr-FR" b="1" dirty="0">
                <a:solidFill>
                  <a:srgbClr val="757070"/>
                </a:solidFill>
              </a:rPr>
              <a:t>Booster votre visibilité</a:t>
            </a:r>
            <a:endParaRPr lang="fr-FR" sz="2000" b="1" dirty="0">
              <a:solidFill>
                <a:srgbClr val="757070"/>
              </a:solidFill>
              <a:latin typeface="Avenir Next" panose="020B0503020202020204" pitchFamily="34" charset="0"/>
            </a:endParaRPr>
          </a:p>
        </p:txBody>
      </p:sp>
      <p:sp>
        <p:nvSpPr>
          <p:cNvPr id="6" name="ZoneTexte 5">
            <a:extLst>
              <a:ext uri="{FF2B5EF4-FFF2-40B4-BE49-F238E27FC236}">
                <a16:creationId xmlns:a16="http://schemas.microsoft.com/office/drawing/2014/main" id="{FA5D170A-2C5A-714B-A7E1-EA0E00E66D23}"/>
              </a:ext>
            </a:extLst>
          </p:cNvPr>
          <p:cNvSpPr txBox="1"/>
          <p:nvPr/>
        </p:nvSpPr>
        <p:spPr>
          <a:xfrm>
            <a:off x="1091184" y="1505439"/>
            <a:ext cx="9753600" cy="1169551"/>
          </a:xfrm>
          <a:prstGeom prst="rect">
            <a:avLst/>
          </a:prstGeom>
          <a:noFill/>
        </p:spPr>
        <p:txBody>
          <a:bodyPr wrap="square" rtlCol="0">
            <a:spAutoFit/>
          </a:bodyPr>
          <a:lstStyle/>
          <a:p>
            <a:r>
              <a:rPr lang="fr-FR" sz="1400" dirty="0">
                <a:solidFill>
                  <a:srgbClr val="757070"/>
                </a:solidFill>
                <a:latin typeface="Avenir Next" panose="020B0503020202020204" pitchFamily="34" charset="0"/>
              </a:rPr>
              <a:t>Aujourd’hui une entreprise doit intégrer à sa stratégie marketing le fait d’avoir de la visibilité. Plusieurs leviers sont possibles et le référencement d’un site est l’un des premiers. Cette formation consiste en l’acquisition de règles et d’usage pour maitriser un référencement de qualité</a:t>
            </a:r>
          </a:p>
          <a:p>
            <a:br>
              <a:rPr lang="fr-FR" sz="1400" dirty="0">
                <a:latin typeface="Avenir Next" panose="020B0503020202020204" pitchFamily="34" charset="0"/>
              </a:rPr>
            </a:br>
            <a:endParaRPr lang="fr-FR" sz="1400" dirty="0">
              <a:latin typeface="Avenir Next" panose="020B0503020202020204" pitchFamily="34" charset="0"/>
            </a:endParaRPr>
          </a:p>
        </p:txBody>
      </p:sp>
      <p:sp>
        <p:nvSpPr>
          <p:cNvPr id="7" name="ZoneTexte 6">
            <a:extLst>
              <a:ext uri="{FF2B5EF4-FFF2-40B4-BE49-F238E27FC236}">
                <a16:creationId xmlns:a16="http://schemas.microsoft.com/office/drawing/2014/main" id="{842EA575-9070-E043-89A0-8017A0488366}"/>
              </a:ext>
            </a:extLst>
          </p:cNvPr>
          <p:cNvSpPr txBox="1"/>
          <p:nvPr/>
        </p:nvSpPr>
        <p:spPr>
          <a:xfrm>
            <a:off x="1055301" y="2963163"/>
            <a:ext cx="5202181" cy="1358064"/>
          </a:xfrm>
          <a:prstGeom prst="rect">
            <a:avLst/>
          </a:prstGeom>
          <a:noFill/>
        </p:spPr>
        <p:txBody>
          <a:bodyPr wrap="square" rtlCol="0">
            <a:spAutoFit/>
          </a:bodyPr>
          <a:lstStyle/>
          <a:p>
            <a:pPr marL="228600" indent="-228600">
              <a:lnSpc>
                <a:spcPct val="150000"/>
              </a:lnSpc>
              <a:buFont typeface="Wingdings" pitchFamily="2" charset="2"/>
              <a:buChar char="q"/>
            </a:pPr>
            <a:r>
              <a:rPr lang="fr-FR" sz="1400" dirty="0">
                <a:solidFill>
                  <a:srgbClr val="757070"/>
                </a:solidFill>
                <a:latin typeface="Avenir Next" panose="020B0503020202020204" pitchFamily="34" charset="0"/>
              </a:rPr>
              <a:t>Appréhender l’univers de Google </a:t>
            </a:r>
          </a:p>
          <a:p>
            <a:pPr marL="228600" indent="-228600">
              <a:lnSpc>
                <a:spcPct val="150000"/>
              </a:lnSpc>
              <a:buFont typeface="Wingdings" pitchFamily="2" charset="2"/>
              <a:buChar char="q"/>
            </a:pPr>
            <a:r>
              <a:rPr lang="fr-FR" sz="1400" dirty="0">
                <a:solidFill>
                  <a:srgbClr val="757070"/>
                </a:solidFill>
                <a:latin typeface="Avenir Next" panose="020B0503020202020204" pitchFamily="34" charset="0"/>
              </a:rPr>
              <a:t>Comprendre en quoi consiste le référencement</a:t>
            </a:r>
          </a:p>
          <a:p>
            <a:pPr marL="228600" indent="-228600">
              <a:lnSpc>
                <a:spcPct val="150000"/>
              </a:lnSpc>
              <a:buFont typeface="Wingdings" pitchFamily="2" charset="2"/>
              <a:buChar char="q"/>
            </a:pPr>
            <a:r>
              <a:rPr lang="fr-FR" sz="1400" dirty="0">
                <a:solidFill>
                  <a:srgbClr val="757070"/>
                </a:solidFill>
                <a:latin typeface="Avenir Next" panose="020B0503020202020204" pitchFamily="34" charset="0"/>
              </a:rPr>
              <a:t>Connaître les règles de classification de Google </a:t>
            </a:r>
          </a:p>
          <a:p>
            <a:pPr>
              <a:lnSpc>
                <a:spcPct val="150000"/>
              </a:lnSpc>
            </a:pPr>
            <a:r>
              <a:rPr lang="fr-FR" sz="1400" dirty="0">
                <a:solidFill>
                  <a:srgbClr val="757070"/>
                </a:solidFill>
                <a:latin typeface="Avenir Next" panose="020B0503020202020204" pitchFamily="34" charset="0"/>
              </a:rPr>
              <a:t> </a:t>
            </a:r>
          </a:p>
        </p:txBody>
      </p:sp>
      <p:sp>
        <p:nvSpPr>
          <p:cNvPr id="8" name="ZoneTexte 7">
            <a:extLst>
              <a:ext uri="{FF2B5EF4-FFF2-40B4-BE49-F238E27FC236}">
                <a16:creationId xmlns:a16="http://schemas.microsoft.com/office/drawing/2014/main" id="{35BD7E02-CA97-8D4A-826D-9732F5BC1796}"/>
              </a:ext>
            </a:extLst>
          </p:cNvPr>
          <p:cNvSpPr txBox="1"/>
          <p:nvPr/>
        </p:nvSpPr>
        <p:spPr>
          <a:xfrm>
            <a:off x="6324964" y="2930172"/>
            <a:ext cx="5501276" cy="711733"/>
          </a:xfrm>
          <a:prstGeom prst="rect">
            <a:avLst/>
          </a:prstGeom>
          <a:noFill/>
        </p:spPr>
        <p:txBody>
          <a:bodyPr wrap="square" rtlCol="0">
            <a:spAutoFit/>
          </a:bodyPr>
          <a:lstStyle/>
          <a:p>
            <a:pPr marL="171450" indent="-171450">
              <a:lnSpc>
                <a:spcPct val="150000"/>
              </a:lnSpc>
              <a:buFont typeface="Wingdings" pitchFamily="2" charset="2"/>
              <a:buChar char="q"/>
            </a:pPr>
            <a:r>
              <a:rPr lang="fr-FR" sz="1400" dirty="0">
                <a:solidFill>
                  <a:srgbClr val="757070"/>
                </a:solidFill>
                <a:latin typeface="Avenir Next" panose="020B0503020202020204" pitchFamily="34" charset="0"/>
              </a:rPr>
              <a:t>Savoir mettre en place une opération de référencement SEM  </a:t>
            </a:r>
          </a:p>
          <a:p>
            <a:pPr marL="171450" indent="-171450">
              <a:lnSpc>
                <a:spcPct val="150000"/>
              </a:lnSpc>
              <a:buFont typeface="Wingdings" pitchFamily="2" charset="2"/>
              <a:buChar char="q"/>
            </a:pPr>
            <a:r>
              <a:rPr lang="fr-FR" sz="1400" dirty="0">
                <a:solidFill>
                  <a:srgbClr val="757070"/>
                </a:solidFill>
                <a:latin typeface="Avenir Next" panose="020B0503020202020204" pitchFamily="34" charset="0"/>
              </a:rPr>
              <a:t>Analyser et suivre le positionnement d’un site </a:t>
            </a:r>
          </a:p>
        </p:txBody>
      </p:sp>
      <p:pic>
        <p:nvPicPr>
          <p:cNvPr id="9" name="Image 8">
            <a:extLst>
              <a:ext uri="{FF2B5EF4-FFF2-40B4-BE49-F238E27FC236}">
                <a16:creationId xmlns:a16="http://schemas.microsoft.com/office/drawing/2014/main" id="{61EB5D0D-92C7-504A-930A-9FAF2E86918A}"/>
              </a:ext>
            </a:extLst>
          </p:cNvPr>
          <p:cNvPicPr>
            <a:picLocks noChangeAspect="1"/>
          </p:cNvPicPr>
          <p:nvPr/>
        </p:nvPicPr>
        <p:blipFill>
          <a:blip r:embed="rId3"/>
          <a:stretch>
            <a:fillRect/>
          </a:stretch>
        </p:blipFill>
        <p:spPr>
          <a:xfrm>
            <a:off x="1091184" y="4342583"/>
            <a:ext cx="1923806" cy="1779848"/>
          </a:xfrm>
          <a:prstGeom prst="rect">
            <a:avLst/>
          </a:prstGeom>
        </p:spPr>
      </p:pic>
      <p:pic>
        <p:nvPicPr>
          <p:cNvPr id="10" name="Image 9">
            <a:extLst>
              <a:ext uri="{FF2B5EF4-FFF2-40B4-BE49-F238E27FC236}">
                <a16:creationId xmlns:a16="http://schemas.microsoft.com/office/drawing/2014/main" id="{09664A20-52F4-1F49-AB98-63447F6E7DB8}"/>
              </a:ext>
            </a:extLst>
          </p:cNvPr>
          <p:cNvPicPr>
            <a:picLocks noChangeAspect="1"/>
          </p:cNvPicPr>
          <p:nvPr/>
        </p:nvPicPr>
        <p:blipFill>
          <a:blip r:embed="rId3"/>
          <a:stretch>
            <a:fillRect/>
          </a:stretch>
        </p:blipFill>
        <p:spPr>
          <a:xfrm>
            <a:off x="3168954" y="4342583"/>
            <a:ext cx="1923806" cy="1779848"/>
          </a:xfrm>
          <a:prstGeom prst="rect">
            <a:avLst/>
          </a:prstGeom>
        </p:spPr>
      </p:pic>
      <p:pic>
        <p:nvPicPr>
          <p:cNvPr id="11" name="Image 10">
            <a:extLst>
              <a:ext uri="{FF2B5EF4-FFF2-40B4-BE49-F238E27FC236}">
                <a16:creationId xmlns:a16="http://schemas.microsoft.com/office/drawing/2014/main" id="{DD965A6B-F905-464E-A8A1-06FB1C87EFF8}"/>
              </a:ext>
            </a:extLst>
          </p:cNvPr>
          <p:cNvPicPr>
            <a:picLocks noChangeAspect="1"/>
          </p:cNvPicPr>
          <p:nvPr/>
        </p:nvPicPr>
        <p:blipFill>
          <a:blip r:embed="rId3"/>
          <a:stretch>
            <a:fillRect/>
          </a:stretch>
        </p:blipFill>
        <p:spPr>
          <a:xfrm>
            <a:off x="5246724" y="4342583"/>
            <a:ext cx="1923806" cy="1779848"/>
          </a:xfrm>
          <a:prstGeom prst="rect">
            <a:avLst/>
          </a:prstGeom>
        </p:spPr>
      </p:pic>
      <p:pic>
        <p:nvPicPr>
          <p:cNvPr id="12" name="Image 11">
            <a:extLst>
              <a:ext uri="{FF2B5EF4-FFF2-40B4-BE49-F238E27FC236}">
                <a16:creationId xmlns:a16="http://schemas.microsoft.com/office/drawing/2014/main" id="{9FE39862-6F81-E941-8E49-AD05E9A1788C}"/>
              </a:ext>
            </a:extLst>
          </p:cNvPr>
          <p:cNvPicPr>
            <a:picLocks noChangeAspect="1"/>
          </p:cNvPicPr>
          <p:nvPr/>
        </p:nvPicPr>
        <p:blipFill>
          <a:blip r:embed="rId3"/>
          <a:stretch>
            <a:fillRect/>
          </a:stretch>
        </p:blipFill>
        <p:spPr>
          <a:xfrm>
            <a:off x="7324494" y="4342583"/>
            <a:ext cx="1923806" cy="1779848"/>
          </a:xfrm>
          <a:prstGeom prst="rect">
            <a:avLst/>
          </a:prstGeom>
        </p:spPr>
      </p:pic>
      <p:pic>
        <p:nvPicPr>
          <p:cNvPr id="13" name="Image 12">
            <a:extLst>
              <a:ext uri="{FF2B5EF4-FFF2-40B4-BE49-F238E27FC236}">
                <a16:creationId xmlns:a16="http://schemas.microsoft.com/office/drawing/2014/main" id="{19AE403B-D6FD-8F4F-97C4-3819417050A0}"/>
              </a:ext>
            </a:extLst>
          </p:cNvPr>
          <p:cNvPicPr>
            <a:picLocks noChangeAspect="1"/>
          </p:cNvPicPr>
          <p:nvPr/>
        </p:nvPicPr>
        <p:blipFill>
          <a:blip r:embed="rId3"/>
          <a:stretch>
            <a:fillRect/>
          </a:stretch>
        </p:blipFill>
        <p:spPr>
          <a:xfrm>
            <a:off x="9402264" y="4326539"/>
            <a:ext cx="1923806" cy="1779848"/>
          </a:xfrm>
          <a:prstGeom prst="rect">
            <a:avLst/>
          </a:prstGeom>
        </p:spPr>
      </p:pic>
      <p:pic>
        <p:nvPicPr>
          <p:cNvPr id="3" name="Image 2">
            <a:extLst>
              <a:ext uri="{FF2B5EF4-FFF2-40B4-BE49-F238E27FC236}">
                <a16:creationId xmlns:a16="http://schemas.microsoft.com/office/drawing/2014/main" id="{BDEEC07B-22D5-484C-A1E7-74AA84058C41}"/>
              </a:ext>
            </a:extLst>
          </p:cNvPr>
          <p:cNvPicPr>
            <a:picLocks noChangeAspect="1"/>
          </p:cNvPicPr>
          <p:nvPr/>
        </p:nvPicPr>
        <p:blipFill>
          <a:blip r:embed="rId4"/>
          <a:stretch>
            <a:fillRect/>
          </a:stretch>
        </p:blipFill>
        <p:spPr>
          <a:xfrm>
            <a:off x="1934863" y="4645985"/>
            <a:ext cx="284400" cy="284400"/>
          </a:xfrm>
          <a:prstGeom prst="rect">
            <a:avLst/>
          </a:prstGeom>
        </p:spPr>
      </p:pic>
      <p:pic>
        <p:nvPicPr>
          <p:cNvPr id="14" name="Image 13">
            <a:extLst>
              <a:ext uri="{FF2B5EF4-FFF2-40B4-BE49-F238E27FC236}">
                <a16:creationId xmlns:a16="http://schemas.microsoft.com/office/drawing/2014/main" id="{48E99145-86F5-EA4C-B31F-525DD6B2090B}"/>
              </a:ext>
            </a:extLst>
          </p:cNvPr>
          <p:cNvPicPr>
            <a:picLocks noChangeAspect="1"/>
          </p:cNvPicPr>
          <p:nvPr/>
        </p:nvPicPr>
        <p:blipFill>
          <a:blip r:embed="rId5"/>
          <a:stretch>
            <a:fillRect/>
          </a:stretch>
        </p:blipFill>
        <p:spPr>
          <a:xfrm>
            <a:off x="3988657" y="4645985"/>
            <a:ext cx="284400" cy="284400"/>
          </a:xfrm>
          <a:prstGeom prst="rect">
            <a:avLst/>
          </a:prstGeom>
        </p:spPr>
      </p:pic>
      <p:pic>
        <p:nvPicPr>
          <p:cNvPr id="15" name="Image 14">
            <a:extLst>
              <a:ext uri="{FF2B5EF4-FFF2-40B4-BE49-F238E27FC236}">
                <a16:creationId xmlns:a16="http://schemas.microsoft.com/office/drawing/2014/main" id="{CC65858B-5F28-1B48-ACE0-A20A3F044DFC}"/>
              </a:ext>
            </a:extLst>
          </p:cNvPr>
          <p:cNvPicPr>
            <a:picLocks noChangeAspect="1"/>
          </p:cNvPicPr>
          <p:nvPr/>
        </p:nvPicPr>
        <p:blipFill>
          <a:blip r:embed="rId6"/>
          <a:stretch>
            <a:fillRect/>
          </a:stretch>
        </p:blipFill>
        <p:spPr>
          <a:xfrm>
            <a:off x="6040564" y="4645985"/>
            <a:ext cx="284400" cy="278217"/>
          </a:xfrm>
          <a:prstGeom prst="rect">
            <a:avLst/>
          </a:prstGeom>
        </p:spPr>
      </p:pic>
      <p:pic>
        <p:nvPicPr>
          <p:cNvPr id="16" name="Image 15">
            <a:extLst>
              <a:ext uri="{FF2B5EF4-FFF2-40B4-BE49-F238E27FC236}">
                <a16:creationId xmlns:a16="http://schemas.microsoft.com/office/drawing/2014/main" id="{4E9076BB-4FD2-9D42-8F17-CC78E48C2AFE}"/>
              </a:ext>
            </a:extLst>
          </p:cNvPr>
          <p:cNvPicPr>
            <a:picLocks noChangeAspect="1"/>
          </p:cNvPicPr>
          <p:nvPr/>
        </p:nvPicPr>
        <p:blipFill>
          <a:blip r:embed="rId7"/>
          <a:stretch>
            <a:fillRect/>
          </a:stretch>
        </p:blipFill>
        <p:spPr>
          <a:xfrm>
            <a:off x="8167195" y="4642893"/>
            <a:ext cx="284400" cy="284400"/>
          </a:xfrm>
          <a:prstGeom prst="rect">
            <a:avLst/>
          </a:prstGeom>
        </p:spPr>
      </p:pic>
      <p:pic>
        <p:nvPicPr>
          <p:cNvPr id="18" name="Image 17">
            <a:extLst>
              <a:ext uri="{FF2B5EF4-FFF2-40B4-BE49-F238E27FC236}">
                <a16:creationId xmlns:a16="http://schemas.microsoft.com/office/drawing/2014/main" id="{E6130AD8-588F-A348-9F21-6AC3036E7F86}"/>
              </a:ext>
            </a:extLst>
          </p:cNvPr>
          <p:cNvPicPr>
            <a:picLocks noChangeAspect="1"/>
          </p:cNvPicPr>
          <p:nvPr/>
        </p:nvPicPr>
        <p:blipFill>
          <a:blip r:embed="rId8"/>
          <a:stretch>
            <a:fillRect/>
          </a:stretch>
        </p:blipFill>
        <p:spPr>
          <a:xfrm>
            <a:off x="10257137" y="4645985"/>
            <a:ext cx="284400" cy="278217"/>
          </a:xfrm>
          <a:prstGeom prst="rect">
            <a:avLst/>
          </a:prstGeom>
        </p:spPr>
      </p:pic>
      <p:sp>
        <p:nvSpPr>
          <p:cNvPr id="19" name="ZoneTexte 18">
            <a:extLst>
              <a:ext uri="{FF2B5EF4-FFF2-40B4-BE49-F238E27FC236}">
                <a16:creationId xmlns:a16="http://schemas.microsoft.com/office/drawing/2014/main" id="{0F1327F5-9B08-F64E-8A6D-66B2B93E550D}"/>
              </a:ext>
            </a:extLst>
          </p:cNvPr>
          <p:cNvSpPr txBox="1"/>
          <p:nvPr/>
        </p:nvSpPr>
        <p:spPr>
          <a:xfrm>
            <a:off x="1124907" y="5055276"/>
            <a:ext cx="1731924" cy="846386"/>
          </a:xfrm>
          <a:prstGeom prst="rect">
            <a:avLst/>
          </a:prstGeom>
          <a:noFill/>
        </p:spPr>
        <p:txBody>
          <a:bodyPr wrap="square" rtlCol="0">
            <a:spAutoFit/>
          </a:bodyPr>
          <a:lstStyle/>
          <a:p>
            <a:pPr algn="ctr"/>
            <a:r>
              <a:rPr lang="fr-FR" sz="700" b="1" dirty="0">
                <a:solidFill>
                  <a:srgbClr val="757070"/>
                </a:solidFill>
                <a:latin typeface="Avenir Next Medium" panose="020B0503020202020204" pitchFamily="34" charset="0"/>
              </a:rPr>
              <a:t>ACCESSIBILITÉ</a:t>
            </a:r>
            <a:r>
              <a:rPr lang="fr-FR" sz="700" dirty="0">
                <a:solidFill>
                  <a:srgbClr val="757070"/>
                </a:solidFill>
                <a:latin typeface="Avenir Next Medium" panose="020B0503020202020204" pitchFamily="34" charset="0"/>
              </a:rPr>
              <a:t> </a:t>
            </a:r>
          </a:p>
          <a:p>
            <a:pPr algn="ctr"/>
            <a:r>
              <a:rPr lang="fr-FR" sz="700" dirty="0">
                <a:solidFill>
                  <a:srgbClr val="757070"/>
                </a:solidFill>
                <a:latin typeface="Avenir Next Medium" panose="020B0503020202020204" pitchFamily="34" charset="0"/>
              </a:rPr>
              <a:t>Les personnes en situation d’handicap souhaitant suivre cette formation sont invitées à nous contacter directement, afin d’étudier ensemble les possibilités de suivre la formation. </a:t>
            </a:r>
          </a:p>
        </p:txBody>
      </p:sp>
      <p:sp>
        <p:nvSpPr>
          <p:cNvPr id="20" name="ZoneTexte 19">
            <a:extLst>
              <a:ext uri="{FF2B5EF4-FFF2-40B4-BE49-F238E27FC236}">
                <a16:creationId xmlns:a16="http://schemas.microsoft.com/office/drawing/2014/main" id="{78D06A98-F062-FC4A-9F07-FBD557FD3483}"/>
              </a:ext>
            </a:extLst>
          </p:cNvPr>
          <p:cNvSpPr txBox="1"/>
          <p:nvPr/>
        </p:nvSpPr>
        <p:spPr>
          <a:xfrm>
            <a:off x="3264895" y="5076318"/>
            <a:ext cx="1731924" cy="523220"/>
          </a:xfrm>
          <a:prstGeom prst="rect">
            <a:avLst/>
          </a:prstGeom>
          <a:noFill/>
        </p:spPr>
        <p:txBody>
          <a:bodyPr wrap="square" rtlCol="0">
            <a:spAutoFit/>
          </a:bodyPr>
          <a:lstStyle/>
          <a:p>
            <a:pPr algn="ctr"/>
            <a:r>
              <a:rPr lang="fr-FR" sz="700" b="1" dirty="0">
                <a:solidFill>
                  <a:srgbClr val="757070"/>
                </a:solidFill>
                <a:latin typeface="Avenir Next Medium" panose="020B0503020202020204" pitchFamily="34" charset="0"/>
              </a:rPr>
              <a:t>PUBLIC VISÉ</a:t>
            </a:r>
          </a:p>
          <a:p>
            <a:pPr algn="ctr"/>
            <a:r>
              <a:rPr lang="fr-FR" sz="700" dirty="0">
                <a:solidFill>
                  <a:srgbClr val="757070"/>
                </a:solidFill>
                <a:latin typeface="Avenir Next Medium" panose="020B0503020202020204" pitchFamily="34" charset="0"/>
              </a:rPr>
              <a:t>Cette formation s’adresse à tout public. Formation à distance et en présentiel.</a:t>
            </a:r>
          </a:p>
        </p:txBody>
      </p:sp>
      <p:sp>
        <p:nvSpPr>
          <p:cNvPr id="21" name="ZoneTexte 20">
            <a:extLst>
              <a:ext uri="{FF2B5EF4-FFF2-40B4-BE49-F238E27FC236}">
                <a16:creationId xmlns:a16="http://schemas.microsoft.com/office/drawing/2014/main" id="{CF6B33BC-92A6-0B41-81E8-FF21CA33C0B3}"/>
              </a:ext>
            </a:extLst>
          </p:cNvPr>
          <p:cNvSpPr txBox="1"/>
          <p:nvPr/>
        </p:nvSpPr>
        <p:spPr>
          <a:xfrm>
            <a:off x="5342665" y="5076318"/>
            <a:ext cx="1731924" cy="630942"/>
          </a:xfrm>
          <a:prstGeom prst="rect">
            <a:avLst/>
          </a:prstGeom>
          <a:noFill/>
        </p:spPr>
        <p:txBody>
          <a:bodyPr wrap="square" rtlCol="0">
            <a:spAutoFit/>
          </a:bodyPr>
          <a:lstStyle/>
          <a:p>
            <a:pPr algn="ctr"/>
            <a:r>
              <a:rPr lang="fr-FR" sz="700" b="1" dirty="0">
                <a:solidFill>
                  <a:srgbClr val="757070"/>
                </a:solidFill>
                <a:latin typeface="Avenir Next Medium" panose="020B0503020202020204" pitchFamily="34" charset="0"/>
              </a:rPr>
              <a:t>PRÉ-REQUIS </a:t>
            </a:r>
          </a:p>
          <a:p>
            <a:pPr algn="ctr"/>
            <a:r>
              <a:rPr lang="fr-FR" sz="700" dirty="0">
                <a:solidFill>
                  <a:srgbClr val="757070"/>
                </a:solidFill>
                <a:latin typeface="Avenir Next Medium" panose="020B0503020202020204" pitchFamily="34" charset="0"/>
              </a:rPr>
              <a:t>Il est nécessaire d’être initié à l’utilisation d’un ordinateur et de pratiquer régulièrement l’environnement Windows.</a:t>
            </a:r>
          </a:p>
        </p:txBody>
      </p:sp>
      <p:sp>
        <p:nvSpPr>
          <p:cNvPr id="22" name="ZoneTexte 21">
            <a:extLst>
              <a:ext uri="{FF2B5EF4-FFF2-40B4-BE49-F238E27FC236}">
                <a16:creationId xmlns:a16="http://schemas.microsoft.com/office/drawing/2014/main" id="{AAA98BD2-922F-C245-9C3C-2E8A0D388BC0}"/>
              </a:ext>
            </a:extLst>
          </p:cNvPr>
          <p:cNvSpPr txBox="1"/>
          <p:nvPr/>
        </p:nvSpPr>
        <p:spPr>
          <a:xfrm>
            <a:off x="7443433" y="5055276"/>
            <a:ext cx="1731924" cy="738664"/>
          </a:xfrm>
          <a:prstGeom prst="rect">
            <a:avLst/>
          </a:prstGeom>
          <a:noFill/>
        </p:spPr>
        <p:txBody>
          <a:bodyPr wrap="square" rtlCol="0">
            <a:spAutoFit/>
          </a:bodyPr>
          <a:lstStyle/>
          <a:p>
            <a:pPr algn="ctr"/>
            <a:r>
              <a:rPr lang="fr-FR" sz="700" b="1" dirty="0">
                <a:solidFill>
                  <a:srgbClr val="757070"/>
                </a:solidFill>
                <a:latin typeface="Avenir Next Medium" panose="020B0503020202020204" pitchFamily="34" charset="0"/>
              </a:rPr>
              <a:t>MODALITÉS D’ACCÈS </a:t>
            </a:r>
          </a:p>
          <a:p>
            <a:pPr algn="ctr"/>
            <a:r>
              <a:rPr lang="fr-FR" sz="700" dirty="0">
                <a:solidFill>
                  <a:srgbClr val="757070"/>
                </a:solidFill>
                <a:latin typeface="Avenir Next Medium" panose="020B0503020202020204" pitchFamily="34" charset="0"/>
              </a:rPr>
              <a:t>L’accès à nos formations peut-être initié, soit par l’employeur, soit à l’initiative du salarié avec l’accord de ce dernier, soit à l’initiative propre du salarié.</a:t>
            </a:r>
          </a:p>
        </p:txBody>
      </p:sp>
      <p:sp>
        <p:nvSpPr>
          <p:cNvPr id="24" name="ZoneTexte 23">
            <a:extLst>
              <a:ext uri="{FF2B5EF4-FFF2-40B4-BE49-F238E27FC236}">
                <a16:creationId xmlns:a16="http://schemas.microsoft.com/office/drawing/2014/main" id="{8F49B531-72B8-1D42-A0A8-AD19E34E876D}"/>
              </a:ext>
            </a:extLst>
          </p:cNvPr>
          <p:cNvSpPr txBox="1"/>
          <p:nvPr/>
        </p:nvSpPr>
        <p:spPr>
          <a:xfrm>
            <a:off x="9498205" y="5070195"/>
            <a:ext cx="1731924" cy="846386"/>
          </a:xfrm>
          <a:prstGeom prst="rect">
            <a:avLst/>
          </a:prstGeom>
          <a:noFill/>
        </p:spPr>
        <p:txBody>
          <a:bodyPr wrap="square" rtlCol="0">
            <a:spAutoFit/>
          </a:bodyPr>
          <a:lstStyle/>
          <a:p>
            <a:pPr algn="ctr"/>
            <a:r>
              <a:rPr lang="fr-FR" sz="700" b="1" dirty="0">
                <a:solidFill>
                  <a:srgbClr val="757070"/>
                </a:solidFill>
                <a:latin typeface="Avenir Next Medium" panose="020B0503020202020204" pitchFamily="34" charset="0"/>
              </a:rPr>
              <a:t>MODALITÉS AVANT FORMATION</a:t>
            </a:r>
          </a:p>
          <a:p>
            <a:pPr algn="ctr"/>
            <a:r>
              <a:rPr lang="fr-FR" sz="700" dirty="0">
                <a:solidFill>
                  <a:srgbClr val="757070"/>
                </a:solidFill>
                <a:latin typeface="Avenir Next Medium" panose="020B0503020202020204" pitchFamily="34" charset="0"/>
              </a:rPr>
              <a:t>Avant  la formation un questionnaire de positionnement et/ou entretien individuel pour prendre en compte le projet, évaluer les acquis, les besoins et construire le plan de formation est donné.</a:t>
            </a:r>
          </a:p>
        </p:txBody>
      </p:sp>
      <p:sp>
        <p:nvSpPr>
          <p:cNvPr id="27" name="Rectangle 26">
            <a:extLst>
              <a:ext uri="{FF2B5EF4-FFF2-40B4-BE49-F238E27FC236}">
                <a16:creationId xmlns:a16="http://schemas.microsoft.com/office/drawing/2014/main" id="{FF1E2B15-1B5D-1E42-9C5E-BFD13E831882}"/>
              </a:ext>
            </a:extLst>
          </p:cNvPr>
          <p:cNvSpPr/>
          <p:nvPr/>
        </p:nvSpPr>
        <p:spPr>
          <a:xfrm>
            <a:off x="864877" y="498080"/>
            <a:ext cx="45719" cy="759267"/>
          </a:xfrm>
          <a:prstGeom prst="rect">
            <a:avLst/>
          </a:prstGeom>
          <a:solidFill>
            <a:srgbClr val="004E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ZoneTexte 27">
            <a:extLst>
              <a:ext uri="{FF2B5EF4-FFF2-40B4-BE49-F238E27FC236}">
                <a16:creationId xmlns:a16="http://schemas.microsoft.com/office/drawing/2014/main" id="{512F3EB9-3AB4-FF47-9B05-FB551F8640FA}"/>
              </a:ext>
            </a:extLst>
          </p:cNvPr>
          <p:cNvSpPr txBox="1"/>
          <p:nvPr/>
        </p:nvSpPr>
        <p:spPr>
          <a:xfrm>
            <a:off x="1091184" y="2334144"/>
            <a:ext cx="4155540" cy="984885"/>
          </a:xfrm>
          <a:prstGeom prst="rect">
            <a:avLst/>
          </a:prstGeom>
          <a:noFill/>
        </p:spPr>
        <p:txBody>
          <a:bodyPr wrap="square" rtlCol="0">
            <a:spAutoFit/>
          </a:bodyPr>
          <a:lstStyle/>
          <a:p>
            <a:endParaRPr lang="fr-FR" sz="1400" dirty="0">
              <a:solidFill>
                <a:srgbClr val="757070"/>
              </a:solidFill>
              <a:latin typeface="Avenir Next" panose="020B0503020202020204" pitchFamily="34" charset="0"/>
            </a:endParaRPr>
          </a:p>
          <a:p>
            <a:r>
              <a:rPr lang="fr-FR" sz="1600" dirty="0">
                <a:solidFill>
                  <a:srgbClr val="757070"/>
                </a:solidFill>
                <a:latin typeface="Avenir Book" panose="02000503020000020003" pitchFamily="2" charset="0"/>
              </a:rPr>
              <a:t>LES OBJECTIFS DE LA FORMATION : </a:t>
            </a:r>
            <a:endParaRPr lang="fr-FR" sz="1200" dirty="0">
              <a:solidFill>
                <a:srgbClr val="757070"/>
              </a:solidFill>
              <a:latin typeface="Avenir Book" panose="02000503020000020003" pitchFamily="2" charset="0"/>
            </a:endParaRPr>
          </a:p>
          <a:p>
            <a:br>
              <a:rPr lang="fr-FR" sz="1400" dirty="0">
                <a:solidFill>
                  <a:srgbClr val="757070"/>
                </a:solidFill>
              </a:rPr>
            </a:br>
            <a:endParaRPr lang="fr-FR" sz="1400" dirty="0">
              <a:solidFill>
                <a:srgbClr val="757070"/>
              </a:solidFill>
              <a:latin typeface="Avenir Next" panose="020B0503020202020204" pitchFamily="34" charset="0"/>
            </a:endParaRPr>
          </a:p>
        </p:txBody>
      </p:sp>
      <p:pic>
        <p:nvPicPr>
          <p:cNvPr id="29" name="Image 28">
            <a:extLst>
              <a:ext uri="{FF2B5EF4-FFF2-40B4-BE49-F238E27FC236}">
                <a16:creationId xmlns:a16="http://schemas.microsoft.com/office/drawing/2014/main" id="{D057A2E1-E41F-CA4E-9F01-2D9C4DB44032}"/>
              </a:ext>
            </a:extLst>
          </p:cNvPr>
          <p:cNvPicPr>
            <a:picLocks noChangeAspect="1"/>
          </p:cNvPicPr>
          <p:nvPr/>
        </p:nvPicPr>
        <p:blipFill>
          <a:blip r:embed="rId9"/>
          <a:stretch>
            <a:fillRect/>
          </a:stretch>
        </p:blipFill>
        <p:spPr>
          <a:xfrm>
            <a:off x="10993192" y="443437"/>
            <a:ext cx="615000" cy="868552"/>
          </a:xfrm>
          <a:prstGeom prst="rect">
            <a:avLst/>
          </a:prstGeom>
        </p:spPr>
      </p:pic>
    </p:spTree>
    <p:extLst>
      <p:ext uri="{BB962C8B-B14F-4D97-AF65-F5344CB8AC3E}">
        <p14:creationId xmlns:p14="http://schemas.microsoft.com/office/powerpoint/2010/main" val="4263082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D57F92D-B527-294B-881A-9DB46F93E4CB}"/>
              </a:ext>
            </a:extLst>
          </p:cNvPr>
          <p:cNvSpPr/>
          <p:nvPr/>
        </p:nvSpPr>
        <p:spPr>
          <a:xfrm>
            <a:off x="383870" y="291547"/>
            <a:ext cx="11424260" cy="629478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ZoneTexte 6">
            <a:extLst>
              <a:ext uri="{FF2B5EF4-FFF2-40B4-BE49-F238E27FC236}">
                <a16:creationId xmlns:a16="http://schemas.microsoft.com/office/drawing/2014/main" id="{842EA575-9070-E043-89A0-8017A0488366}"/>
              </a:ext>
            </a:extLst>
          </p:cNvPr>
          <p:cNvSpPr txBox="1"/>
          <p:nvPr/>
        </p:nvSpPr>
        <p:spPr>
          <a:xfrm>
            <a:off x="1626937" y="1837957"/>
            <a:ext cx="4798247" cy="1384995"/>
          </a:xfrm>
          <a:prstGeom prst="rect">
            <a:avLst/>
          </a:prstGeom>
          <a:noFill/>
        </p:spPr>
        <p:txBody>
          <a:bodyPr wrap="square" rtlCol="0">
            <a:spAutoFit/>
          </a:bodyPr>
          <a:lstStyle/>
          <a:p>
            <a:r>
              <a:rPr lang="fr-FR" sz="1400" dirty="0">
                <a:solidFill>
                  <a:srgbClr val="757070"/>
                </a:solidFill>
                <a:latin typeface="Avenir Next" panose="020B0503020202020204" pitchFamily="34" charset="0"/>
              </a:rPr>
              <a:t>LES BASES DU RÉFÉRENCEMENT</a:t>
            </a:r>
          </a:p>
          <a:p>
            <a:endParaRPr lang="fr-FR" sz="1400" dirty="0">
              <a:solidFill>
                <a:srgbClr val="757070"/>
              </a:solidFill>
              <a:latin typeface="Avenir Next" panose="020B0503020202020204" pitchFamily="34" charset="0"/>
            </a:endParaRPr>
          </a:p>
          <a:p>
            <a:pPr marL="171450" indent="-171450">
              <a:buFont typeface="Arial" panose="020B0604020202020204" pitchFamily="34" charset="0"/>
              <a:buChar char="•"/>
            </a:pPr>
            <a:r>
              <a:rPr lang="fr-FR" sz="1400" dirty="0">
                <a:solidFill>
                  <a:srgbClr val="757070"/>
                </a:solidFill>
                <a:latin typeface="Avenir Next" panose="020B0503020202020204" pitchFamily="34" charset="0"/>
              </a:rPr>
              <a:t>Différents types de référencement SEM, SEA, SEO,SMO </a:t>
            </a:r>
          </a:p>
          <a:p>
            <a:pPr marL="171450" indent="-171450">
              <a:buFont typeface="Arial" panose="020B0604020202020204" pitchFamily="34" charset="0"/>
              <a:buChar char="•"/>
            </a:pPr>
            <a:r>
              <a:rPr lang="fr-FR" sz="1400" dirty="0">
                <a:solidFill>
                  <a:srgbClr val="757070"/>
                </a:solidFill>
                <a:latin typeface="Avenir Next" panose="020B0503020202020204" pitchFamily="34" charset="0"/>
              </a:rPr>
              <a:t>Référencement payant</a:t>
            </a:r>
          </a:p>
          <a:p>
            <a:pPr marL="171450" indent="-171450">
              <a:buFont typeface="Arial" panose="020B0604020202020204" pitchFamily="34" charset="0"/>
              <a:buChar char="•"/>
            </a:pPr>
            <a:r>
              <a:rPr lang="fr-FR" sz="1400" dirty="0">
                <a:solidFill>
                  <a:srgbClr val="757070"/>
                </a:solidFill>
                <a:latin typeface="Avenir Next" panose="020B0503020202020204" pitchFamily="34" charset="0"/>
              </a:rPr>
              <a:t>Les algorithmes Google </a:t>
            </a:r>
          </a:p>
        </p:txBody>
      </p:sp>
      <p:sp>
        <p:nvSpPr>
          <p:cNvPr id="18" name="ZoneTexte 17">
            <a:extLst>
              <a:ext uri="{FF2B5EF4-FFF2-40B4-BE49-F238E27FC236}">
                <a16:creationId xmlns:a16="http://schemas.microsoft.com/office/drawing/2014/main" id="{3B658FC7-82B7-6244-906E-54C1EBB88A1C}"/>
              </a:ext>
            </a:extLst>
          </p:cNvPr>
          <p:cNvSpPr txBox="1"/>
          <p:nvPr/>
        </p:nvSpPr>
        <p:spPr>
          <a:xfrm>
            <a:off x="7020116" y="1791879"/>
            <a:ext cx="4798247" cy="2585323"/>
          </a:xfrm>
          <a:prstGeom prst="rect">
            <a:avLst/>
          </a:prstGeom>
          <a:noFill/>
        </p:spPr>
        <p:txBody>
          <a:bodyPr wrap="square" rtlCol="0">
            <a:spAutoFit/>
          </a:bodyPr>
          <a:lstStyle/>
          <a:p>
            <a:r>
              <a:rPr lang="fr-FR" sz="1400" dirty="0">
                <a:solidFill>
                  <a:srgbClr val="757070"/>
                </a:solidFill>
                <a:latin typeface="Avenir Next" panose="020B0503020202020204" pitchFamily="34" charset="0"/>
              </a:rPr>
              <a:t>MISE EN PLACE DU RÉFÉRENCEMENT PAYANT</a:t>
            </a:r>
          </a:p>
          <a:p>
            <a:endParaRPr lang="fr-FR" sz="1400" dirty="0">
              <a:solidFill>
                <a:srgbClr val="757070"/>
              </a:solidFill>
              <a:latin typeface="Avenir Next" panose="020B0503020202020204" pitchFamily="34" charset="0"/>
            </a:endParaRPr>
          </a:p>
          <a:p>
            <a:pPr marL="171450" indent="-171450">
              <a:buFont typeface="Arial" panose="020B0604020202020204" pitchFamily="34" charset="0"/>
              <a:buChar char="•"/>
            </a:pPr>
            <a:r>
              <a:rPr lang="fr-FR" sz="1400" dirty="0">
                <a:solidFill>
                  <a:srgbClr val="757070"/>
                </a:solidFill>
                <a:latin typeface="Avenir Next" panose="020B0503020202020204" pitchFamily="34" charset="0"/>
              </a:rPr>
              <a:t>Le référencement payant (sponsoring) sur les moteurs, les principaux annuaires,</a:t>
            </a:r>
          </a:p>
          <a:p>
            <a:pPr marL="171450" indent="-171450">
              <a:buFont typeface="Arial" panose="020B0604020202020204" pitchFamily="34" charset="0"/>
              <a:buChar char="•"/>
            </a:pPr>
            <a:r>
              <a:rPr lang="fr-FR" sz="1400" dirty="0">
                <a:solidFill>
                  <a:srgbClr val="757070"/>
                </a:solidFill>
                <a:latin typeface="Avenir Next" panose="020B0503020202020204" pitchFamily="34" charset="0"/>
              </a:rPr>
              <a:t>Comprendre le fonctionnement des moteurs de recherche.</a:t>
            </a:r>
          </a:p>
          <a:p>
            <a:pPr marL="171450" indent="-171450">
              <a:buFont typeface="Arial" panose="020B0604020202020204" pitchFamily="34" charset="0"/>
              <a:buChar char="•"/>
            </a:pPr>
            <a:r>
              <a:rPr lang="fr-FR" sz="1400" dirty="0">
                <a:solidFill>
                  <a:srgbClr val="757070"/>
                </a:solidFill>
                <a:latin typeface="Avenir Next" panose="020B0503020202020204" pitchFamily="34" charset="0"/>
              </a:rPr>
              <a:t>Comprendre l’interface</a:t>
            </a:r>
          </a:p>
          <a:p>
            <a:pPr marL="171450" indent="-171450">
              <a:buFont typeface="Arial" panose="020B0604020202020204" pitchFamily="34" charset="0"/>
              <a:buChar char="•"/>
            </a:pPr>
            <a:r>
              <a:rPr lang="fr-FR" sz="1400" dirty="0">
                <a:solidFill>
                  <a:srgbClr val="757070"/>
                </a:solidFill>
                <a:latin typeface="Avenir Next" panose="020B0503020202020204" pitchFamily="34" charset="0"/>
              </a:rPr>
              <a:t>Les </a:t>
            </a:r>
            <a:r>
              <a:rPr lang="fr-FR" sz="1400" dirty="0" err="1">
                <a:solidFill>
                  <a:srgbClr val="757070"/>
                </a:solidFill>
                <a:latin typeface="Avenir Next" panose="020B0503020202020204" pitchFamily="34" charset="0"/>
              </a:rPr>
              <a:t>régies</a:t>
            </a:r>
            <a:r>
              <a:rPr lang="fr-FR" sz="1400" dirty="0">
                <a:solidFill>
                  <a:srgbClr val="757070"/>
                </a:solidFill>
                <a:latin typeface="Avenir Next" panose="020B0503020202020204" pitchFamily="34" charset="0"/>
              </a:rPr>
              <a:t> de </a:t>
            </a:r>
            <a:r>
              <a:rPr lang="fr-FR" sz="1400" dirty="0" err="1">
                <a:solidFill>
                  <a:srgbClr val="757070"/>
                </a:solidFill>
                <a:latin typeface="Avenir Next" panose="020B0503020202020204" pitchFamily="34" charset="0"/>
              </a:rPr>
              <a:t>publicite</a:t>
            </a:r>
            <a:r>
              <a:rPr lang="fr-FR" sz="1400" dirty="0">
                <a:solidFill>
                  <a:srgbClr val="757070"/>
                </a:solidFill>
                <a:latin typeface="Avenir Next" panose="020B0503020202020204" pitchFamily="34" charset="0"/>
              </a:rPr>
              <a:t>́ sur internet : Google </a:t>
            </a:r>
            <a:r>
              <a:rPr lang="fr-FR" sz="1400" dirty="0" err="1">
                <a:solidFill>
                  <a:srgbClr val="757070"/>
                </a:solidFill>
                <a:latin typeface="Avenir Next" panose="020B0503020202020204" pitchFamily="34" charset="0"/>
              </a:rPr>
              <a:t>Adwords</a:t>
            </a:r>
            <a:r>
              <a:rPr lang="fr-FR" sz="1400" dirty="0">
                <a:solidFill>
                  <a:srgbClr val="757070"/>
                </a:solidFill>
                <a:latin typeface="Avenir Next" panose="020B0503020202020204" pitchFamily="34" charset="0"/>
              </a:rPr>
              <a:t> </a:t>
            </a:r>
          </a:p>
          <a:p>
            <a:pPr marL="171450" indent="-171450">
              <a:buFont typeface="Arial" panose="020B0604020202020204" pitchFamily="34" charset="0"/>
              <a:buChar char="•"/>
            </a:pPr>
            <a:r>
              <a:rPr lang="fr-FR" sz="1400" dirty="0">
                <a:solidFill>
                  <a:srgbClr val="757070"/>
                </a:solidFill>
                <a:latin typeface="Avenir Next" panose="020B0503020202020204" pitchFamily="34" charset="0"/>
              </a:rPr>
              <a:t>Le </a:t>
            </a:r>
            <a:r>
              <a:rPr lang="fr-FR" sz="1400" dirty="0" err="1">
                <a:solidFill>
                  <a:srgbClr val="757070"/>
                </a:solidFill>
                <a:latin typeface="Avenir Next" panose="020B0503020202020204" pitchFamily="34" charset="0"/>
              </a:rPr>
              <a:t>réseau</a:t>
            </a:r>
            <a:r>
              <a:rPr lang="fr-FR" sz="1400" dirty="0">
                <a:solidFill>
                  <a:srgbClr val="757070"/>
                </a:solidFill>
                <a:latin typeface="Avenir Next" panose="020B0503020202020204" pitchFamily="34" charset="0"/>
              </a:rPr>
              <a:t> Display</a:t>
            </a:r>
          </a:p>
          <a:p>
            <a:pPr marL="171450" indent="-171450">
              <a:buFont typeface="Arial" panose="020B0604020202020204" pitchFamily="34" charset="0"/>
              <a:buChar char="•"/>
            </a:pPr>
            <a:r>
              <a:rPr lang="fr-FR" sz="1400" dirty="0" err="1">
                <a:solidFill>
                  <a:srgbClr val="757070"/>
                </a:solidFill>
                <a:latin typeface="Avenir Next" panose="020B0503020202020204" pitchFamily="34" charset="0"/>
              </a:rPr>
              <a:t>Remarketing</a:t>
            </a:r>
            <a:r>
              <a:rPr lang="fr-FR" sz="1400" dirty="0">
                <a:solidFill>
                  <a:srgbClr val="757070"/>
                </a:solidFill>
                <a:latin typeface="Avenir Next" panose="020B0503020202020204" pitchFamily="34" charset="0"/>
              </a:rPr>
              <a:t> sur le </a:t>
            </a:r>
            <a:r>
              <a:rPr lang="fr-FR" sz="1400" dirty="0" err="1">
                <a:solidFill>
                  <a:srgbClr val="757070"/>
                </a:solidFill>
                <a:latin typeface="Avenir Next" panose="020B0503020202020204" pitchFamily="34" charset="0"/>
              </a:rPr>
              <a:t>réseau</a:t>
            </a:r>
            <a:r>
              <a:rPr lang="fr-FR" sz="1400" dirty="0">
                <a:solidFill>
                  <a:srgbClr val="757070"/>
                </a:solidFill>
                <a:latin typeface="Avenir Next" panose="020B0503020202020204" pitchFamily="34" charset="0"/>
              </a:rPr>
              <a:t> display </a:t>
            </a:r>
          </a:p>
          <a:p>
            <a:br>
              <a:rPr lang="fr-FR" sz="1100" dirty="0">
                <a:solidFill>
                  <a:srgbClr val="757070"/>
                </a:solidFill>
                <a:latin typeface="Avenir Next Medium" panose="020B0503020202020204" pitchFamily="34" charset="0"/>
              </a:rPr>
            </a:br>
            <a:endParaRPr lang="fr-FR" sz="1100" dirty="0">
              <a:solidFill>
                <a:srgbClr val="757070"/>
              </a:solidFill>
              <a:latin typeface="Avenir Next Medium" panose="020B0503020202020204" pitchFamily="34" charset="0"/>
            </a:endParaRPr>
          </a:p>
        </p:txBody>
      </p:sp>
      <p:pic>
        <p:nvPicPr>
          <p:cNvPr id="20" name="Image 19">
            <a:extLst>
              <a:ext uri="{FF2B5EF4-FFF2-40B4-BE49-F238E27FC236}">
                <a16:creationId xmlns:a16="http://schemas.microsoft.com/office/drawing/2014/main" id="{0329B18B-1E6E-CE42-92B9-22BB72363B08}"/>
              </a:ext>
            </a:extLst>
          </p:cNvPr>
          <p:cNvPicPr>
            <a:picLocks noChangeAspect="1"/>
          </p:cNvPicPr>
          <p:nvPr/>
        </p:nvPicPr>
        <p:blipFill>
          <a:blip r:embed="rId2"/>
          <a:stretch>
            <a:fillRect/>
          </a:stretch>
        </p:blipFill>
        <p:spPr>
          <a:xfrm>
            <a:off x="1329471" y="1637203"/>
            <a:ext cx="640313" cy="648418"/>
          </a:xfrm>
          <a:prstGeom prst="rect">
            <a:avLst/>
          </a:prstGeom>
        </p:spPr>
      </p:pic>
      <p:pic>
        <p:nvPicPr>
          <p:cNvPr id="21" name="Image 20">
            <a:extLst>
              <a:ext uri="{FF2B5EF4-FFF2-40B4-BE49-F238E27FC236}">
                <a16:creationId xmlns:a16="http://schemas.microsoft.com/office/drawing/2014/main" id="{5CB86680-A88E-8647-BB79-12D293712CC3}"/>
              </a:ext>
            </a:extLst>
          </p:cNvPr>
          <p:cNvPicPr>
            <a:picLocks noChangeAspect="1"/>
          </p:cNvPicPr>
          <p:nvPr/>
        </p:nvPicPr>
        <p:blipFill>
          <a:blip r:embed="rId2"/>
          <a:stretch>
            <a:fillRect/>
          </a:stretch>
        </p:blipFill>
        <p:spPr>
          <a:xfrm>
            <a:off x="6722650" y="1609784"/>
            <a:ext cx="640313" cy="648418"/>
          </a:xfrm>
          <a:prstGeom prst="rect">
            <a:avLst/>
          </a:prstGeom>
        </p:spPr>
      </p:pic>
      <p:pic>
        <p:nvPicPr>
          <p:cNvPr id="24" name="Image 23">
            <a:extLst>
              <a:ext uri="{FF2B5EF4-FFF2-40B4-BE49-F238E27FC236}">
                <a16:creationId xmlns:a16="http://schemas.microsoft.com/office/drawing/2014/main" id="{1BC01C4B-99B6-F344-80F0-D8B2E97FAECD}"/>
              </a:ext>
            </a:extLst>
          </p:cNvPr>
          <p:cNvPicPr>
            <a:picLocks noChangeAspect="1"/>
          </p:cNvPicPr>
          <p:nvPr/>
        </p:nvPicPr>
        <p:blipFill>
          <a:blip r:embed="rId3"/>
          <a:stretch>
            <a:fillRect/>
          </a:stretch>
        </p:blipFill>
        <p:spPr>
          <a:xfrm>
            <a:off x="3735823" y="4102357"/>
            <a:ext cx="5973655" cy="3802210"/>
          </a:xfrm>
          <a:prstGeom prst="rect">
            <a:avLst/>
          </a:prstGeom>
        </p:spPr>
      </p:pic>
      <p:pic>
        <p:nvPicPr>
          <p:cNvPr id="15" name="Image 14">
            <a:extLst>
              <a:ext uri="{FF2B5EF4-FFF2-40B4-BE49-F238E27FC236}">
                <a16:creationId xmlns:a16="http://schemas.microsoft.com/office/drawing/2014/main" id="{31C74F8A-98B3-E642-9F08-D9AD50A2C513}"/>
              </a:ext>
            </a:extLst>
          </p:cNvPr>
          <p:cNvPicPr>
            <a:picLocks noChangeAspect="1"/>
          </p:cNvPicPr>
          <p:nvPr/>
        </p:nvPicPr>
        <p:blipFill>
          <a:blip r:embed="rId4"/>
          <a:stretch>
            <a:fillRect/>
          </a:stretch>
        </p:blipFill>
        <p:spPr>
          <a:xfrm>
            <a:off x="10993192" y="443437"/>
            <a:ext cx="615000" cy="868552"/>
          </a:xfrm>
          <a:prstGeom prst="rect">
            <a:avLst/>
          </a:prstGeom>
        </p:spPr>
      </p:pic>
      <p:sp>
        <p:nvSpPr>
          <p:cNvPr id="19" name="ZoneTexte 18">
            <a:extLst>
              <a:ext uri="{FF2B5EF4-FFF2-40B4-BE49-F238E27FC236}">
                <a16:creationId xmlns:a16="http://schemas.microsoft.com/office/drawing/2014/main" id="{56EE6C31-BF6A-2D42-9CEB-BDD0883D0704}"/>
              </a:ext>
            </a:extLst>
          </p:cNvPr>
          <p:cNvSpPr txBox="1"/>
          <p:nvPr/>
        </p:nvSpPr>
        <p:spPr>
          <a:xfrm>
            <a:off x="1087888" y="493803"/>
            <a:ext cx="2508752" cy="1661993"/>
          </a:xfrm>
          <a:prstGeom prst="rect">
            <a:avLst/>
          </a:prstGeom>
          <a:noFill/>
        </p:spPr>
        <p:txBody>
          <a:bodyPr wrap="square" rtlCol="0">
            <a:spAutoFit/>
          </a:bodyPr>
          <a:lstStyle/>
          <a:p>
            <a:r>
              <a:rPr lang="fr-FR" sz="2400" dirty="0">
                <a:solidFill>
                  <a:srgbClr val="757070"/>
                </a:solidFill>
                <a:latin typeface="Avenir Next" panose="020B0503020202020204" pitchFamily="34" charset="0"/>
              </a:rPr>
              <a:t>Le Programme</a:t>
            </a:r>
            <a:endParaRPr lang="fr-FR" sz="2800" dirty="0">
              <a:solidFill>
                <a:srgbClr val="757070"/>
              </a:solidFill>
              <a:latin typeface="Avenir Next" panose="020B0503020202020204" pitchFamily="34" charset="0"/>
            </a:endParaRPr>
          </a:p>
          <a:p>
            <a:r>
              <a:rPr lang="fr-FR" dirty="0">
                <a:solidFill>
                  <a:srgbClr val="757070"/>
                </a:solidFill>
                <a:latin typeface="Avenir Next" panose="020B0503020202020204" pitchFamily="34" charset="0"/>
              </a:rPr>
              <a:t>Journée 1</a:t>
            </a:r>
            <a:endParaRPr lang="fr-FR" sz="2000" dirty="0">
              <a:solidFill>
                <a:srgbClr val="757070"/>
              </a:solidFill>
              <a:latin typeface="Avenir Next" panose="020B0503020202020204" pitchFamily="34" charset="0"/>
            </a:endParaRPr>
          </a:p>
          <a:p>
            <a:endParaRPr lang="fr-FR" sz="2000" dirty="0">
              <a:solidFill>
                <a:srgbClr val="757070"/>
              </a:solidFill>
              <a:latin typeface="Avenir Next" panose="020B0503020202020204" pitchFamily="34" charset="0"/>
            </a:endParaRPr>
          </a:p>
          <a:p>
            <a:br>
              <a:rPr lang="fr-FR" sz="2000" dirty="0">
                <a:solidFill>
                  <a:srgbClr val="757070"/>
                </a:solidFill>
                <a:latin typeface="Avenir Next" panose="020B0503020202020204" pitchFamily="34" charset="0"/>
              </a:rPr>
            </a:br>
            <a:endParaRPr lang="fr-FR" sz="2000" dirty="0">
              <a:solidFill>
                <a:srgbClr val="757070"/>
              </a:solidFill>
              <a:latin typeface="Avenir Next" panose="020B0503020202020204" pitchFamily="34" charset="0"/>
            </a:endParaRPr>
          </a:p>
        </p:txBody>
      </p:sp>
      <p:sp>
        <p:nvSpPr>
          <p:cNvPr id="25" name="Rectangle 24">
            <a:extLst>
              <a:ext uri="{FF2B5EF4-FFF2-40B4-BE49-F238E27FC236}">
                <a16:creationId xmlns:a16="http://schemas.microsoft.com/office/drawing/2014/main" id="{4AEF2597-D89A-4548-B216-29A5D3845CDB}"/>
              </a:ext>
            </a:extLst>
          </p:cNvPr>
          <p:cNvSpPr/>
          <p:nvPr/>
        </p:nvSpPr>
        <p:spPr>
          <a:xfrm>
            <a:off x="864877" y="498080"/>
            <a:ext cx="45719" cy="759267"/>
          </a:xfrm>
          <a:prstGeom prst="rect">
            <a:avLst/>
          </a:prstGeom>
          <a:solidFill>
            <a:srgbClr val="004E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a:extLst>
              <a:ext uri="{FF2B5EF4-FFF2-40B4-BE49-F238E27FC236}">
                <a16:creationId xmlns:a16="http://schemas.microsoft.com/office/drawing/2014/main" id="{4DC403F0-32CB-5B47-91AF-67FAFE8AF529}"/>
              </a:ext>
            </a:extLst>
          </p:cNvPr>
          <p:cNvSpPr txBox="1"/>
          <p:nvPr/>
        </p:nvSpPr>
        <p:spPr>
          <a:xfrm>
            <a:off x="648793" y="5977777"/>
            <a:ext cx="878189" cy="1077218"/>
          </a:xfrm>
          <a:prstGeom prst="rect">
            <a:avLst/>
          </a:prstGeom>
          <a:noFill/>
        </p:spPr>
        <p:txBody>
          <a:bodyPr wrap="square" rtlCol="0">
            <a:spAutoFit/>
          </a:bodyPr>
          <a:lstStyle/>
          <a:p>
            <a:r>
              <a:rPr lang="fr-FR" sz="1600" dirty="0">
                <a:solidFill>
                  <a:srgbClr val="757070"/>
                </a:solidFill>
                <a:latin typeface="Avenir Next" panose="020B0503020202020204" pitchFamily="34" charset="0"/>
              </a:rPr>
              <a:t>2021</a:t>
            </a:r>
          </a:p>
          <a:p>
            <a:endParaRPr lang="fr-FR" sz="1600" dirty="0">
              <a:solidFill>
                <a:srgbClr val="757070"/>
              </a:solidFill>
              <a:latin typeface="Avenir Next" panose="020B0503020202020204" pitchFamily="34" charset="0"/>
            </a:endParaRPr>
          </a:p>
          <a:p>
            <a:br>
              <a:rPr lang="fr-FR" sz="1600" dirty="0">
                <a:solidFill>
                  <a:srgbClr val="757070"/>
                </a:solidFill>
                <a:latin typeface="Avenir Next" panose="020B0503020202020204" pitchFamily="34" charset="0"/>
              </a:rPr>
            </a:br>
            <a:endParaRPr lang="fr-FR" sz="1600" dirty="0">
              <a:solidFill>
                <a:srgbClr val="757070"/>
              </a:solidFill>
              <a:latin typeface="Avenir Next" panose="020B0503020202020204" pitchFamily="34" charset="0"/>
            </a:endParaRPr>
          </a:p>
        </p:txBody>
      </p:sp>
    </p:spTree>
    <p:extLst>
      <p:ext uri="{BB962C8B-B14F-4D97-AF65-F5344CB8AC3E}">
        <p14:creationId xmlns:p14="http://schemas.microsoft.com/office/powerpoint/2010/main" val="17551413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D57F92D-B527-294B-881A-9DB46F93E4CB}"/>
              </a:ext>
            </a:extLst>
          </p:cNvPr>
          <p:cNvSpPr/>
          <p:nvPr/>
        </p:nvSpPr>
        <p:spPr>
          <a:xfrm>
            <a:off x="383870" y="291547"/>
            <a:ext cx="11424260" cy="629478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ZoneTexte 6">
            <a:extLst>
              <a:ext uri="{FF2B5EF4-FFF2-40B4-BE49-F238E27FC236}">
                <a16:creationId xmlns:a16="http://schemas.microsoft.com/office/drawing/2014/main" id="{842EA575-9070-E043-89A0-8017A0488366}"/>
              </a:ext>
            </a:extLst>
          </p:cNvPr>
          <p:cNvSpPr txBox="1"/>
          <p:nvPr/>
        </p:nvSpPr>
        <p:spPr>
          <a:xfrm>
            <a:off x="1625141" y="2216277"/>
            <a:ext cx="4662506" cy="1815882"/>
          </a:xfrm>
          <a:prstGeom prst="rect">
            <a:avLst/>
          </a:prstGeom>
          <a:noFill/>
        </p:spPr>
        <p:txBody>
          <a:bodyPr wrap="square" rtlCol="0">
            <a:spAutoFit/>
          </a:bodyPr>
          <a:lstStyle/>
          <a:p>
            <a:r>
              <a:rPr lang="fr-FR" sz="1400" dirty="0">
                <a:solidFill>
                  <a:srgbClr val="757070"/>
                </a:solidFill>
                <a:latin typeface="Avenir Next" panose="020B0503020202020204" pitchFamily="34" charset="0"/>
              </a:rPr>
              <a:t>CAS PRATIQUE : OPTIMISATION DU REFERENCEMENT SEM </a:t>
            </a:r>
          </a:p>
          <a:p>
            <a:endParaRPr lang="fr-FR" sz="1400" dirty="0">
              <a:solidFill>
                <a:srgbClr val="757070"/>
              </a:solidFill>
              <a:latin typeface="Avenir Next" panose="020B0503020202020204" pitchFamily="34" charset="0"/>
            </a:endParaRPr>
          </a:p>
          <a:p>
            <a:pPr marL="171450" indent="-171450">
              <a:buFont typeface="Arial" panose="020B0604020202020204" pitchFamily="34" charset="0"/>
              <a:buChar char="•"/>
            </a:pPr>
            <a:r>
              <a:rPr lang="fr-FR" sz="1400" dirty="0">
                <a:solidFill>
                  <a:srgbClr val="757070"/>
                </a:solidFill>
                <a:latin typeface="Avenir Next" panose="020B0503020202020204" pitchFamily="34" charset="0"/>
              </a:rPr>
              <a:t>Stratégie SEM </a:t>
            </a:r>
          </a:p>
          <a:p>
            <a:pPr marL="171450" indent="-171450">
              <a:buFont typeface="Arial" panose="020B0604020202020204" pitchFamily="34" charset="0"/>
              <a:buChar char="•"/>
            </a:pPr>
            <a:r>
              <a:rPr lang="fr-FR" sz="1400" dirty="0">
                <a:solidFill>
                  <a:srgbClr val="757070"/>
                </a:solidFill>
                <a:latin typeface="Avenir Next" panose="020B0503020202020204" pitchFamily="34" charset="0"/>
              </a:rPr>
              <a:t>Champ lexical et choix des mots clés.</a:t>
            </a:r>
          </a:p>
          <a:p>
            <a:pPr marL="171450" indent="-171450">
              <a:buFont typeface="Arial" panose="020B0604020202020204" pitchFamily="34" charset="0"/>
              <a:buChar char="•"/>
            </a:pPr>
            <a:r>
              <a:rPr lang="fr-FR" sz="1400" dirty="0">
                <a:solidFill>
                  <a:srgbClr val="757070"/>
                </a:solidFill>
                <a:latin typeface="Avenir Next" panose="020B0503020202020204" pitchFamily="34" charset="0"/>
              </a:rPr>
              <a:t>Analyser l'efficacité actuelle du SEM du site.</a:t>
            </a:r>
          </a:p>
          <a:p>
            <a:pPr marL="171450" indent="-171450">
              <a:buFont typeface="Arial" panose="020B0604020202020204" pitchFamily="34" charset="0"/>
              <a:buChar char="•"/>
            </a:pPr>
            <a:r>
              <a:rPr lang="fr-FR" sz="1400" dirty="0">
                <a:solidFill>
                  <a:srgbClr val="757070"/>
                </a:solidFill>
                <a:latin typeface="Avenir Next" panose="020B0503020202020204" pitchFamily="34" charset="0"/>
              </a:rPr>
              <a:t>Google </a:t>
            </a:r>
            <a:r>
              <a:rPr lang="fr-FR" sz="1400" dirty="0" err="1">
                <a:solidFill>
                  <a:srgbClr val="757070"/>
                </a:solidFill>
                <a:latin typeface="Avenir Next" panose="020B0503020202020204" pitchFamily="34" charset="0"/>
              </a:rPr>
              <a:t>Analytics</a:t>
            </a:r>
            <a:r>
              <a:rPr lang="fr-FR" sz="1400" dirty="0">
                <a:solidFill>
                  <a:srgbClr val="757070"/>
                </a:solidFill>
                <a:latin typeface="Avenir Next" panose="020B0503020202020204" pitchFamily="34" charset="0"/>
              </a:rPr>
              <a:t> : comprendre et analyser son trafic Internet</a:t>
            </a:r>
          </a:p>
        </p:txBody>
      </p:sp>
      <p:sp>
        <p:nvSpPr>
          <p:cNvPr id="17" name="ZoneTexte 16">
            <a:extLst>
              <a:ext uri="{FF2B5EF4-FFF2-40B4-BE49-F238E27FC236}">
                <a16:creationId xmlns:a16="http://schemas.microsoft.com/office/drawing/2014/main" id="{A844C105-3EBE-3A46-84A4-C68FDE16412E}"/>
              </a:ext>
            </a:extLst>
          </p:cNvPr>
          <p:cNvSpPr txBox="1"/>
          <p:nvPr/>
        </p:nvSpPr>
        <p:spPr>
          <a:xfrm>
            <a:off x="6607803" y="2217916"/>
            <a:ext cx="5000389" cy="1600438"/>
          </a:xfrm>
          <a:prstGeom prst="rect">
            <a:avLst/>
          </a:prstGeom>
          <a:noFill/>
        </p:spPr>
        <p:txBody>
          <a:bodyPr wrap="square" rtlCol="0">
            <a:spAutoFit/>
          </a:bodyPr>
          <a:lstStyle/>
          <a:p>
            <a:r>
              <a:rPr lang="fr-FR" sz="1400" dirty="0">
                <a:solidFill>
                  <a:srgbClr val="757070"/>
                </a:solidFill>
                <a:latin typeface="Avenir Next" panose="020B0503020202020204" pitchFamily="34" charset="0"/>
              </a:rPr>
              <a:t>FOCUS CRÉER UNE CAMPAGNE GOOGLE ADS</a:t>
            </a:r>
          </a:p>
          <a:p>
            <a:endParaRPr lang="fr-FR" sz="1400" dirty="0">
              <a:solidFill>
                <a:srgbClr val="757070"/>
              </a:solidFill>
              <a:latin typeface="Avenir Next" panose="020B0503020202020204" pitchFamily="34" charset="0"/>
            </a:endParaRPr>
          </a:p>
          <a:p>
            <a:pPr marL="171450" indent="-171450">
              <a:buFont typeface="Arial" panose="020B0604020202020204" pitchFamily="34" charset="0"/>
              <a:buChar char="•"/>
            </a:pPr>
            <a:r>
              <a:rPr lang="fr-FR" sz="1400" dirty="0">
                <a:solidFill>
                  <a:srgbClr val="757070"/>
                </a:solidFill>
                <a:latin typeface="Avenir Next" panose="020B0503020202020204" pitchFamily="34" charset="0"/>
              </a:rPr>
              <a:t>Connaître la structure d'un compte Google </a:t>
            </a:r>
            <a:r>
              <a:rPr lang="fr-FR" sz="1400" dirty="0" err="1">
                <a:solidFill>
                  <a:srgbClr val="757070"/>
                </a:solidFill>
                <a:latin typeface="Avenir Next" panose="020B0503020202020204" pitchFamily="34" charset="0"/>
              </a:rPr>
              <a:t>Ads</a:t>
            </a:r>
            <a:endParaRPr lang="fr-FR" sz="1400" dirty="0">
              <a:solidFill>
                <a:srgbClr val="757070"/>
              </a:solidFill>
              <a:latin typeface="Avenir Next" panose="020B0503020202020204" pitchFamily="34" charset="0"/>
            </a:endParaRPr>
          </a:p>
          <a:p>
            <a:pPr marL="171450" indent="-171450">
              <a:buFont typeface="Arial" panose="020B0604020202020204" pitchFamily="34" charset="0"/>
              <a:buChar char="•"/>
            </a:pPr>
            <a:r>
              <a:rPr lang="fr-FR" sz="1400" dirty="0">
                <a:solidFill>
                  <a:srgbClr val="757070"/>
                </a:solidFill>
                <a:latin typeface="Avenir Next" panose="020B0503020202020204" pitchFamily="34" charset="0"/>
              </a:rPr>
              <a:t>Identifier les mots clefs d'une campagne de recherche</a:t>
            </a:r>
          </a:p>
          <a:p>
            <a:pPr marL="171450" indent="-171450">
              <a:buFont typeface="Arial" panose="020B0604020202020204" pitchFamily="34" charset="0"/>
              <a:buChar char="•"/>
            </a:pPr>
            <a:r>
              <a:rPr lang="fr-FR" sz="1400" dirty="0">
                <a:solidFill>
                  <a:srgbClr val="757070"/>
                </a:solidFill>
                <a:latin typeface="Avenir Next" panose="020B0503020202020204" pitchFamily="34" charset="0"/>
              </a:rPr>
              <a:t>Paramétrer sa campagne </a:t>
            </a:r>
            <a:r>
              <a:rPr lang="fr-FR" sz="1400" dirty="0" err="1">
                <a:solidFill>
                  <a:srgbClr val="757070"/>
                </a:solidFill>
                <a:latin typeface="Avenir Next" panose="020B0503020202020204" pitchFamily="34" charset="0"/>
              </a:rPr>
              <a:t>Search</a:t>
            </a:r>
            <a:r>
              <a:rPr lang="fr-FR" sz="1400" dirty="0">
                <a:solidFill>
                  <a:srgbClr val="757070"/>
                </a:solidFill>
                <a:latin typeface="Avenir Next" panose="020B0503020202020204" pitchFamily="34" charset="0"/>
              </a:rPr>
              <a:t> : budget, lieu, planification, etc.</a:t>
            </a:r>
          </a:p>
          <a:p>
            <a:pPr marL="171450" indent="-171450">
              <a:buFont typeface="Arial" panose="020B0604020202020204" pitchFamily="34" charset="0"/>
              <a:buChar char="•"/>
            </a:pPr>
            <a:r>
              <a:rPr lang="fr-FR" sz="1400" dirty="0">
                <a:solidFill>
                  <a:srgbClr val="757070"/>
                </a:solidFill>
                <a:latin typeface="Avenir Next" panose="020B0503020202020204" pitchFamily="34" charset="0"/>
              </a:rPr>
              <a:t>Analyser la performance d'une campagne de recherche</a:t>
            </a:r>
          </a:p>
        </p:txBody>
      </p:sp>
      <p:pic>
        <p:nvPicPr>
          <p:cNvPr id="21" name="Image 20">
            <a:extLst>
              <a:ext uri="{FF2B5EF4-FFF2-40B4-BE49-F238E27FC236}">
                <a16:creationId xmlns:a16="http://schemas.microsoft.com/office/drawing/2014/main" id="{5CB86680-A88E-8647-BB79-12D293712CC3}"/>
              </a:ext>
            </a:extLst>
          </p:cNvPr>
          <p:cNvPicPr>
            <a:picLocks noChangeAspect="1"/>
          </p:cNvPicPr>
          <p:nvPr/>
        </p:nvPicPr>
        <p:blipFill>
          <a:blip r:embed="rId2"/>
          <a:stretch>
            <a:fillRect/>
          </a:stretch>
        </p:blipFill>
        <p:spPr>
          <a:xfrm>
            <a:off x="6287647" y="2034182"/>
            <a:ext cx="640313" cy="648418"/>
          </a:xfrm>
          <a:prstGeom prst="rect">
            <a:avLst/>
          </a:prstGeom>
        </p:spPr>
      </p:pic>
      <p:pic>
        <p:nvPicPr>
          <p:cNvPr id="15" name="Image 14">
            <a:extLst>
              <a:ext uri="{FF2B5EF4-FFF2-40B4-BE49-F238E27FC236}">
                <a16:creationId xmlns:a16="http://schemas.microsoft.com/office/drawing/2014/main" id="{31C74F8A-98B3-E642-9F08-D9AD50A2C513}"/>
              </a:ext>
            </a:extLst>
          </p:cNvPr>
          <p:cNvPicPr>
            <a:picLocks noChangeAspect="1"/>
          </p:cNvPicPr>
          <p:nvPr/>
        </p:nvPicPr>
        <p:blipFill>
          <a:blip r:embed="rId3"/>
          <a:stretch>
            <a:fillRect/>
          </a:stretch>
        </p:blipFill>
        <p:spPr>
          <a:xfrm>
            <a:off x="10993192" y="443437"/>
            <a:ext cx="615000" cy="868552"/>
          </a:xfrm>
          <a:prstGeom prst="rect">
            <a:avLst/>
          </a:prstGeom>
        </p:spPr>
      </p:pic>
      <p:sp>
        <p:nvSpPr>
          <p:cNvPr id="19" name="ZoneTexte 18">
            <a:extLst>
              <a:ext uri="{FF2B5EF4-FFF2-40B4-BE49-F238E27FC236}">
                <a16:creationId xmlns:a16="http://schemas.microsoft.com/office/drawing/2014/main" id="{56EE6C31-BF6A-2D42-9CEB-BDD0883D0704}"/>
              </a:ext>
            </a:extLst>
          </p:cNvPr>
          <p:cNvSpPr txBox="1"/>
          <p:nvPr/>
        </p:nvSpPr>
        <p:spPr>
          <a:xfrm>
            <a:off x="1087887" y="493803"/>
            <a:ext cx="2682489" cy="1661993"/>
          </a:xfrm>
          <a:prstGeom prst="rect">
            <a:avLst/>
          </a:prstGeom>
          <a:noFill/>
        </p:spPr>
        <p:txBody>
          <a:bodyPr wrap="square" rtlCol="0">
            <a:spAutoFit/>
          </a:bodyPr>
          <a:lstStyle/>
          <a:p>
            <a:r>
              <a:rPr lang="fr-FR" sz="2400" dirty="0">
                <a:solidFill>
                  <a:srgbClr val="757070"/>
                </a:solidFill>
                <a:latin typeface="Avenir Next" panose="020B0503020202020204" pitchFamily="34" charset="0"/>
              </a:rPr>
              <a:t>Le Programme</a:t>
            </a:r>
            <a:endParaRPr lang="fr-FR" sz="2800" dirty="0">
              <a:solidFill>
                <a:srgbClr val="757070"/>
              </a:solidFill>
              <a:latin typeface="Avenir Next" panose="020B0503020202020204" pitchFamily="34" charset="0"/>
            </a:endParaRPr>
          </a:p>
          <a:p>
            <a:r>
              <a:rPr lang="fr-FR" dirty="0">
                <a:solidFill>
                  <a:srgbClr val="757070"/>
                </a:solidFill>
                <a:latin typeface="Avenir Next" panose="020B0503020202020204" pitchFamily="34" charset="0"/>
              </a:rPr>
              <a:t>Journée 2</a:t>
            </a:r>
            <a:endParaRPr lang="fr-FR" sz="2000" dirty="0">
              <a:solidFill>
                <a:srgbClr val="757070"/>
              </a:solidFill>
              <a:latin typeface="Avenir Next" panose="020B0503020202020204" pitchFamily="34" charset="0"/>
            </a:endParaRPr>
          </a:p>
          <a:p>
            <a:endParaRPr lang="fr-FR" sz="2000" dirty="0">
              <a:solidFill>
                <a:srgbClr val="757070"/>
              </a:solidFill>
              <a:latin typeface="Avenir Next" panose="020B0503020202020204" pitchFamily="34" charset="0"/>
            </a:endParaRPr>
          </a:p>
          <a:p>
            <a:br>
              <a:rPr lang="fr-FR" sz="2000" dirty="0">
                <a:solidFill>
                  <a:srgbClr val="757070"/>
                </a:solidFill>
                <a:latin typeface="Avenir Next" panose="020B0503020202020204" pitchFamily="34" charset="0"/>
              </a:rPr>
            </a:br>
            <a:endParaRPr lang="fr-FR" sz="2000" dirty="0">
              <a:solidFill>
                <a:srgbClr val="757070"/>
              </a:solidFill>
              <a:latin typeface="Avenir Next" panose="020B0503020202020204" pitchFamily="34" charset="0"/>
            </a:endParaRPr>
          </a:p>
        </p:txBody>
      </p:sp>
      <p:sp>
        <p:nvSpPr>
          <p:cNvPr id="25" name="Rectangle 24">
            <a:extLst>
              <a:ext uri="{FF2B5EF4-FFF2-40B4-BE49-F238E27FC236}">
                <a16:creationId xmlns:a16="http://schemas.microsoft.com/office/drawing/2014/main" id="{4AEF2597-D89A-4548-B216-29A5D3845CDB}"/>
              </a:ext>
            </a:extLst>
          </p:cNvPr>
          <p:cNvSpPr/>
          <p:nvPr/>
        </p:nvSpPr>
        <p:spPr>
          <a:xfrm>
            <a:off x="864877" y="498080"/>
            <a:ext cx="45719" cy="759267"/>
          </a:xfrm>
          <a:prstGeom prst="rect">
            <a:avLst/>
          </a:prstGeom>
          <a:solidFill>
            <a:srgbClr val="004E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a:extLst>
              <a:ext uri="{FF2B5EF4-FFF2-40B4-BE49-F238E27FC236}">
                <a16:creationId xmlns:a16="http://schemas.microsoft.com/office/drawing/2014/main" id="{AA092A88-47B5-B044-A387-D5C9BDCC344A}"/>
              </a:ext>
            </a:extLst>
          </p:cNvPr>
          <p:cNvPicPr>
            <a:picLocks noChangeAspect="1"/>
          </p:cNvPicPr>
          <p:nvPr/>
        </p:nvPicPr>
        <p:blipFill>
          <a:blip r:embed="rId4"/>
          <a:stretch>
            <a:fillRect/>
          </a:stretch>
        </p:blipFill>
        <p:spPr>
          <a:xfrm>
            <a:off x="1407477" y="2034182"/>
            <a:ext cx="685800" cy="673100"/>
          </a:xfrm>
          <a:prstGeom prst="rect">
            <a:avLst/>
          </a:prstGeom>
        </p:spPr>
      </p:pic>
      <p:pic>
        <p:nvPicPr>
          <p:cNvPr id="14" name="Image 13">
            <a:extLst>
              <a:ext uri="{FF2B5EF4-FFF2-40B4-BE49-F238E27FC236}">
                <a16:creationId xmlns:a16="http://schemas.microsoft.com/office/drawing/2014/main" id="{7B38976D-CCB4-4148-9236-2EA84B270E29}"/>
              </a:ext>
            </a:extLst>
          </p:cNvPr>
          <p:cNvPicPr>
            <a:picLocks noChangeAspect="1"/>
          </p:cNvPicPr>
          <p:nvPr/>
        </p:nvPicPr>
        <p:blipFill>
          <a:blip r:embed="rId5"/>
          <a:stretch>
            <a:fillRect/>
          </a:stretch>
        </p:blipFill>
        <p:spPr>
          <a:xfrm>
            <a:off x="3735823" y="4102357"/>
            <a:ext cx="5973655" cy="3802210"/>
          </a:xfrm>
          <a:prstGeom prst="rect">
            <a:avLst/>
          </a:prstGeom>
        </p:spPr>
      </p:pic>
      <p:sp>
        <p:nvSpPr>
          <p:cNvPr id="23" name="ZoneTexte 22">
            <a:extLst>
              <a:ext uri="{FF2B5EF4-FFF2-40B4-BE49-F238E27FC236}">
                <a16:creationId xmlns:a16="http://schemas.microsoft.com/office/drawing/2014/main" id="{8C8A4BD1-3389-6A40-B6C1-3B8659A4275E}"/>
              </a:ext>
            </a:extLst>
          </p:cNvPr>
          <p:cNvSpPr txBox="1"/>
          <p:nvPr/>
        </p:nvSpPr>
        <p:spPr>
          <a:xfrm>
            <a:off x="648793" y="5977777"/>
            <a:ext cx="878189" cy="1077218"/>
          </a:xfrm>
          <a:prstGeom prst="rect">
            <a:avLst/>
          </a:prstGeom>
          <a:noFill/>
        </p:spPr>
        <p:txBody>
          <a:bodyPr wrap="square" rtlCol="0">
            <a:spAutoFit/>
          </a:bodyPr>
          <a:lstStyle/>
          <a:p>
            <a:r>
              <a:rPr lang="fr-FR" sz="1600" dirty="0">
                <a:solidFill>
                  <a:srgbClr val="757070"/>
                </a:solidFill>
                <a:latin typeface="Avenir Next" panose="020B0503020202020204" pitchFamily="34" charset="0"/>
              </a:rPr>
              <a:t>2021</a:t>
            </a:r>
          </a:p>
          <a:p>
            <a:endParaRPr lang="fr-FR" sz="1600" dirty="0">
              <a:solidFill>
                <a:srgbClr val="757070"/>
              </a:solidFill>
              <a:latin typeface="Avenir Next" panose="020B0503020202020204" pitchFamily="34" charset="0"/>
            </a:endParaRPr>
          </a:p>
          <a:p>
            <a:br>
              <a:rPr lang="fr-FR" sz="1600" dirty="0">
                <a:solidFill>
                  <a:srgbClr val="757070"/>
                </a:solidFill>
                <a:latin typeface="Avenir Next" panose="020B0503020202020204" pitchFamily="34" charset="0"/>
              </a:rPr>
            </a:br>
            <a:endParaRPr lang="fr-FR" sz="1600" dirty="0">
              <a:solidFill>
                <a:srgbClr val="757070"/>
              </a:solidFill>
              <a:latin typeface="Avenir Next" panose="020B0503020202020204" pitchFamily="34" charset="0"/>
            </a:endParaRPr>
          </a:p>
        </p:txBody>
      </p:sp>
    </p:spTree>
    <p:extLst>
      <p:ext uri="{BB962C8B-B14F-4D97-AF65-F5344CB8AC3E}">
        <p14:creationId xmlns:p14="http://schemas.microsoft.com/office/powerpoint/2010/main" val="39343228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B626766-B96E-F346-8B31-A539DA3C44B5}"/>
              </a:ext>
            </a:extLst>
          </p:cNvPr>
          <p:cNvSpPr/>
          <p:nvPr/>
        </p:nvSpPr>
        <p:spPr>
          <a:xfrm>
            <a:off x="4524784" y="492473"/>
            <a:ext cx="7188245" cy="5873054"/>
          </a:xfrm>
          <a:prstGeom prst="rect">
            <a:avLst/>
          </a:prstGeom>
          <a:solidFill>
            <a:srgbClr val="004E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ZoneTexte 5">
            <a:extLst>
              <a:ext uri="{FF2B5EF4-FFF2-40B4-BE49-F238E27FC236}">
                <a16:creationId xmlns:a16="http://schemas.microsoft.com/office/drawing/2014/main" id="{FA5D170A-2C5A-714B-A7E1-EA0E00E66D23}"/>
              </a:ext>
            </a:extLst>
          </p:cNvPr>
          <p:cNvSpPr txBox="1"/>
          <p:nvPr/>
        </p:nvSpPr>
        <p:spPr>
          <a:xfrm>
            <a:off x="5463287" y="900271"/>
            <a:ext cx="4301237" cy="1261884"/>
          </a:xfrm>
          <a:prstGeom prst="rect">
            <a:avLst/>
          </a:prstGeom>
          <a:noFill/>
        </p:spPr>
        <p:txBody>
          <a:bodyPr wrap="square" rtlCol="0">
            <a:spAutoFit/>
          </a:bodyPr>
          <a:lstStyle/>
          <a:p>
            <a:r>
              <a:rPr lang="fr-FR" sz="2400" b="1" dirty="0">
                <a:solidFill>
                  <a:schemeClr val="bg1"/>
                </a:solidFill>
                <a:latin typeface="Avenir Next" panose="020B0503020202020204" pitchFamily="34" charset="0"/>
              </a:rPr>
              <a:t>Formation SEM </a:t>
            </a:r>
          </a:p>
          <a:p>
            <a:r>
              <a:rPr lang="fr-FR" sz="1600" dirty="0">
                <a:solidFill>
                  <a:schemeClr val="bg1"/>
                </a:solidFill>
                <a:latin typeface="Avenir Next" panose="020B0503020202020204" pitchFamily="34" charset="0"/>
              </a:rPr>
              <a:t>Marketing digital - Booster votre visibilité</a:t>
            </a:r>
          </a:p>
          <a:p>
            <a:br>
              <a:rPr lang="fr-FR" dirty="0">
                <a:solidFill>
                  <a:schemeClr val="bg1"/>
                </a:solidFill>
                <a:latin typeface="Avenir Next" panose="020B0503020202020204" pitchFamily="34" charset="0"/>
              </a:rPr>
            </a:br>
            <a:endParaRPr lang="fr-FR" dirty="0">
              <a:solidFill>
                <a:schemeClr val="bg1"/>
              </a:solidFill>
              <a:latin typeface="Avenir Next" panose="020B0503020202020204" pitchFamily="34" charset="0"/>
            </a:endParaRPr>
          </a:p>
        </p:txBody>
      </p:sp>
      <p:pic>
        <p:nvPicPr>
          <p:cNvPr id="9" name="Image 8">
            <a:extLst>
              <a:ext uri="{FF2B5EF4-FFF2-40B4-BE49-F238E27FC236}">
                <a16:creationId xmlns:a16="http://schemas.microsoft.com/office/drawing/2014/main" id="{61EB5D0D-92C7-504A-930A-9FAF2E86918A}"/>
              </a:ext>
            </a:extLst>
          </p:cNvPr>
          <p:cNvPicPr>
            <a:picLocks noChangeAspect="1"/>
          </p:cNvPicPr>
          <p:nvPr/>
        </p:nvPicPr>
        <p:blipFill>
          <a:blip r:embed="rId2"/>
          <a:stretch>
            <a:fillRect/>
          </a:stretch>
        </p:blipFill>
        <p:spPr>
          <a:xfrm>
            <a:off x="984180" y="497954"/>
            <a:ext cx="3271266" cy="1779848"/>
          </a:xfrm>
          <a:prstGeom prst="rect">
            <a:avLst/>
          </a:prstGeom>
        </p:spPr>
      </p:pic>
      <p:sp>
        <p:nvSpPr>
          <p:cNvPr id="19" name="ZoneTexte 18">
            <a:extLst>
              <a:ext uri="{FF2B5EF4-FFF2-40B4-BE49-F238E27FC236}">
                <a16:creationId xmlns:a16="http://schemas.microsoft.com/office/drawing/2014/main" id="{0F1327F5-9B08-F64E-8A6D-66B2B93E550D}"/>
              </a:ext>
            </a:extLst>
          </p:cNvPr>
          <p:cNvSpPr txBox="1"/>
          <p:nvPr/>
        </p:nvSpPr>
        <p:spPr>
          <a:xfrm>
            <a:off x="1282487" y="803102"/>
            <a:ext cx="2674651" cy="1184940"/>
          </a:xfrm>
          <a:prstGeom prst="rect">
            <a:avLst/>
          </a:prstGeom>
          <a:noFill/>
        </p:spPr>
        <p:txBody>
          <a:bodyPr wrap="square" rtlCol="0">
            <a:spAutoFit/>
          </a:bodyPr>
          <a:lstStyle/>
          <a:p>
            <a:r>
              <a:rPr lang="fr-FR" sz="1100" dirty="0">
                <a:solidFill>
                  <a:srgbClr val="757070"/>
                </a:solidFill>
                <a:latin typeface="Avenir Next" panose="020B0503020202020204" pitchFamily="34" charset="0"/>
              </a:rPr>
              <a:t>MOYENS, MÉTHODES ET OUTILS</a:t>
            </a:r>
          </a:p>
          <a:p>
            <a:r>
              <a:rPr lang="fr-FR" sz="1000" dirty="0">
                <a:solidFill>
                  <a:srgbClr val="757070"/>
                </a:solidFill>
                <a:latin typeface="Avenir Next" panose="020B0503020202020204" pitchFamily="34" charset="0"/>
              </a:rPr>
              <a:t>1 PC/personne – 1 vidéoprojecteur</a:t>
            </a:r>
          </a:p>
          <a:p>
            <a:r>
              <a:rPr lang="fr-FR" sz="1000" dirty="0">
                <a:solidFill>
                  <a:srgbClr val="757070"/>
                </a:solidFill>
                <a:latin typeface="Avenir Next" panose="020B0503020202020204" pitchFamily="34" charset="0"/>
              </a:rPr>
              <a:t>Logiciels : NAVIGATEUR</a:t>
            </a:r>
          </a:p>
          <a:p>
            <a:r>
              <a:rPr lang="fr-FR" sz="1000" dirty="0">
                <a:solidFill>
                  <a:srgbClr val="757070"/>
                </a:solidFill>
                <a:latin typeface="Avenir Next" panose="020B0503020202020204" pitchFamily="34" charset="0"/>
              </a:rPr>
              <a:t>Pédagogie progressive</a:t>
            </a:r>
          </a:p>
          <a:p>
            <a:r>
              <a:rPr lang="fr-FR" sz="1000" dirty="0">
                <a:solidFill>
                  <a:srgbClr val="757070"/>
                </a:solidFill>
                <a:latin typeface="Avenir Next" panose="020B0503020202020204" pitchFamily="34" charset="0"/>
              </a:rPr>
              <a:t>Alternance entre apports théoriques et exercices d’application simples</a:t>
            </a:r>
          </a:p>
          <a:p>
            <a:r>
              <a:rPr lang="fr-FR" sz="1000" dirty="0">
                <a:solidFill>
                  <a:srgbClr val="757070"/>
                </a:solidFill>
                <a:latin typeface="Avenir Next" panose="020B0503020202020204" pitchFamily="34" charset="0"/>
              </a:rPr>
              <a:t>Intervenants professionnels</a:t>
            </a:r>
          </a:p>
        </p:txBody>
      </p:sp>
      <p:pic>
        <p:nvPicPr>
          <p:cNvPr id="23" name="Image 22">
            <a:extLst>
              <a:ext uri="{FF2B5EF4-FFF2-40B4-BE49-F238E27FC236}">
                <a16:creationId xmlns:a16="http://schemas.microsoft.com/office/drawing/2014/main" id="{C1A54E0C-AC3B-CC47-ACB9-1870480C3E8E}"/>
              </a:ext>
            </a:extLst>
          </p:cNvPr>
          <p:cNvPicPr>
            <a:picLocks noChangeAspect="1"/>
          </p:cNvPicPr>
          <p:nvPr/>
        </p:nvPicPr>
        <p:blipFill>
          <a:blip r:embed="rId2"/>
          <a:stretch>
            <a:fillRect/>
          </a:stretch>
        </p:blipFill>
        <p:spPr>
          <a:xfrm>
            <a:off x="984180" y="2500683"/>
            <a:ext cx="3271266" cy="1779848"/>
          </a:xfrm>
          <a:prstGeom prst="rect">
            <a:avLst/>
          </a:prstGeom>
        </p:spPr>
      </p:pic>
      <p:sp>
        <p:nvSpPr>
          <p:cNvPr id="26" name="ZoneTexte 25">
            <a:extLst>
              <a:ext uri="{FF2B5EF4-FFF2-40B4-BE49-F238E27FC236}">
                <a16:creationId xmlns:a16="http://schemas.microsoft.com/office/drawing/2014/main" id="{BD183340-A61B-CC46-A3C3-CCBA50782553}"/>
              </a:ext>
            </a:extLst>
          </p:cNvPr>
          <p:cNvSpPr txBox="1"/>
          <p:nvPr/>
        </p:nvSpPr>
        <p:spPr>
          <a:xfrm>
            <a:off x="1450925" y="3013155"/>
            <a:ext cx="2337774" cy="877163"/>
          </a:xfrm>
          <a:prstGeom prst="rect">
            <a:avLst/>
          </a:prstGeom>
          <a:noFill/>
        </p:spPr>
        <p:txBody>
          <a:bodyPr wrap="square" rtlCol="0">
            <a:spAutoFit/>
          </a:bodyPr>
          <a:lstStyle/>
          <a:p>
            <a:r>
              <a:rPr lang="fr-FR" sz="1100" dirty="0">
                <a:solidFill>
                  <a:srgbClr val="757070"/>
                </a:solidFill>
                <a:latin typeface="Avenir Next" panose="020B0503020202020204" pitchFamily="34" charset="0"/>
              </a:rPr>
              <a:t>SUIVI ET ÉVALUATION</a:t>
            </a:r>
          </a:p>
          <a:p>
            <a:r>
              <a:rPr lang="fr-FR" sz="1000" dirty="0">
                <a:solidFill>
                  <a:srgbClr val="757070"/>
                </a:solidFill>
                <a:latin typeface="Avenir Next" panose="020B0503020202020204" pitchFamily="34" charset="0"/>
              </a:rPr>
              <a:t>Exercices de validation en continu pendant la formation</a:t>
            </a:r>
          </a:p>
          <a:p>
            <a:r>
              <a:rPr lang="fr-FR" sz="1000" dirty="0">
                <a:solidFill>
                  <a:srgbClr val="757070"/>
                </a:solidFill>
                <a:latin typeface="Avenir Next" panose="020B0503020202020204" pitchFamily="34" charset="0"/>
              </a:rPr>
              <a:t>Étude de cas en fin de formation</a:t>
            </a:r>
          </a:p>
          <a:p>
            <a:r>
              <a:rPr lang="fr-FR" sz="1000" dirty="0">
                <a:solidFill>
                  <a:srgbClr val="757070"/>
                </a:solidFill>
                <a:latin typeface="Avenir Next" panose="020B0503020202020204" pitchFamily="34" charset="0"/>
              </a:rPr>
              <a:t>Évaluation de satisfaction</a:t>
            </a:r>
          </a:p>
        </p:txBody>
      </p:sp>
      <p:pic>
        <p:nvPicPr>
          <p:cNvPr id="27" name="Image 26">
            <a:extLst>
              <a:ext uri="{FF2B5EF4-FFF2-40B4-BE49-F238E27FC236}">
                <a16:creationId xmlns:a16="http://schemas.microsoft.com/office/drawing/2014/main" id="{CA4979FA-0805-EF4A-A46D-765947E37A57}"/>
              </a:ext>
            </a:extLst>
          </p:cNvPr>
          <p:cNvPicPr>
            <a:picLocks noChangeAspect="1"/>
          </p:cNvPicPr>
          <p:nvPr/>
        </p:nvPicPr>
        <p:blipFill>
          <a:blip r:embed="rId2"/>
          <a:stretch>
            <a:fillRect/>
          </a:stretch>
        </p:blipFill>
        <p:spPr>
          <a:xfrm>
            <a:off x="984180" y="4585679"/>
            <a:ext cx="3271266" cy="1779848"/>
          </a:xfrm>
          <a:prstGeom prst="rect">
            <a:avLst/>
          </a:prstGeom>
        </p:spPr>
      </p:pic>
      <p:sp>
        <p:nvSpPr>
          <p:cNvPr id="28" name="ZoneTexte 27">
            <a:extLst>
              <a:ext uri="{FF2B5EF4-FFF2-40B4-BE49-F238E27FC236}">
                <a16:creationId xmlns:a16="http://schemas.microsoft.com/office/drawing/2014/main" id="{0D0AEEBF-1DF7-7F40-94A7-A6FFEE0536FB}"/>
              </a:ext>
            </a:extLst>
          </p:cNvPr>
          <p:cNvSpPr txBox="1"/>
          <p:nvPr/>
        </p:nvSpPr>
        <p:spPr>
          <a:xfrm>
            <a:off x="1530516" y="5099239"/>
            <a:ext cx="2525044" cy="723275"/>
          </a:xfrm>
          <a:prstGeom prst="rect">
            <a:avLst/>
          </a:prstGeom>
          <a:noFill/>
        </p:spPr>
        <p:txBody>
          <a:bodyPr wrap="square" rtlCol="0">
            <a:spAutoFit/>
          </a:bodyPr>
          <a:lstStyle/>
          <a:p>
            <a:r>
              <a:rPr lang="fr-FR" sz="1100" dirty="0">
                <a:solidFill>
                  <a:srgbClr val="757070"/>
                </a:solidFill>
                <a:latin typeface="Avenir Next" panose="020B0503020202020204" pitchFamily="34" charset="0"/>
              </a:rPr>
              <a:t>FIN DE FORMATION</a:t>
            </a:r>
          </a:p>
          <a:p>
            <a:r>
              <a:rPr lang="fr-FR" sz="1000" dirty="0">
                <a:solidFill>
                  <a:srgbClr val="757070"/>
                </a:solidFill>
                <a:latin typeface="Avenir Next" panose="020B0503020202020204" pitchFamily="34" charset="0"/>
              </a:rPr>
              <a:t>Support de formation en PDF</a:t>
            </a:r>
          </a:p>
          <a:p>
            <a:r>
              <a:rPr lang="fr-FR" sz="1000" dirty="0">
                <a:solidFill>
                  <a:srgbClr val="757070"/>
                </a:solidFill>
                <a:latin typeface="Avenir Next" panose="020B0503020202020204" pitchFamily="34" charset="0"/>
              </a:rPr>
              <a:t>Attestation de fin de formation</a:t>
            </a:r>
          </a:p>
          <a:p>
            <a:r>
              <a:rPr lang="fr-FR" sz="1000" dirty="0">
                <a:solidFill>
                  <a:srgbClr val="757070"/>
                </a:solidFill>
                <a:latin typeface="Avenir Next" panose="020B0503020202020204" pitchFamily="34" charset="0"/>
              </a:rPr>
              <a:t>Bilan formateur</a:t>
            </a:r>
          </a:p>
        </p:txBody>
      </p:sp>
      <p:sp>
        <p:nvSpPr>
          <p:cNvPr id="14" name="ZoneTexte 13">
            <a:extLst>
              <a:ext uri="{FF2B5EF4-FFF2-40B4-BE49-F238E27FC236}">
                <a16:creationId xmlns:a16="http://schemas.microsoft.com/office/drawing/2014/main" id="{2EDBCD8F-D71F-8047-A836-A7DD6E44C07C}"/>
              </a:ext>
            </a:extLst>
          </p:cNvPr>
          <p:cNvSpPr txBox="1"/>
          <p:nvPr/>
        </p:nvSpPr>
        <p:spPr>
          <a:xfrm>
            <a:off x="7233925" y="2248217"/>
            <a:ext cx="4301237" cy="3231654"/>
          </a:xfrm>
          <a:prstGeom prst="rect">
            <a:avLst/>
          </a:prstGeom>
          <a:noFill/>
        </p:spPr>
        <p:txBody>
          <a:bodyPr wrap="square" rtlCol="0">
            <a:spAutoFit/>
          </a:bodyPr>
          <a:lstStyle/>
          <a:p>
            <a:r>
              <a:rPr lang="fr-FR" sz="1400" dirty="0">
                <a:solidFill>
                  <a:schemeClr val="bg1"/>
                </a:solidFill>
                <a:latin typeface="Avenir Next" panose="020B0503020202020204" pitchFamily="34" charset="0"/>
              </a:rPr>
              <a:t>NIVEAU 1 </a:t>
            </a:r>
          </a:p>
          <a:p>
            <a:br>
              <a:rPr lang="fr-FR" sz="1400" dirty="0">
                <a:solidFill>
                  <a:schemeClr val="bg1"/>
                </a:solidFill>
                <a:latin typeface="Avenir Next" panose="020B0503020202020204" pitchFamily="34" charset="0"/>
              </a:rPr>
            </a:br>
            <a:r>
              <a:rPr lang="fr-FR" sz="1400" dirty="0">
                <a:solidFill>
                  <a:schemeClr val="bg1"/>
                </a:solidFill>
                <a:latin typeface="Avenir Next" panose="020B0503020202020204" pitchFamily="34" charset="0"/>
              </a:rPr>
              <a:t>HEURES DE FORMATIONS : </a:t>
            </a:r>
          </a:p>
          <a:p>
            <a:r>
              <a:rPr lang="fr-FR" sz="1400" dirty="0">
                <a:solidFill>
                  <a:schemeClr val="bg1"/>
                </a:solidFill>
                <a:latin typeface="Avenir Next" panose="020B0503020202020204" pitchFamily="34" charset="0"/>
              </a:rPr>
              <a:t> 14 heures (soit 2 jours)</a:t>
            </a:r>
          </a:p>
          <a:p>
            <a:br>
              <a:rPr lang="fr-FR" sz="1400" dirty="0">
                <a:solidFill>
                  <a:schemeClr val="bg1"/>
                </a:solidFill>
                <a:latin typeface="Avenir Next" panose="020B0503020202020204" pitchFamily="34" charset="0"/>
              </a:rPr>
            </a:br>
            <a:r>
              <a:rPr lang="fr-FR" sz="1400" dirty="0">
                <a:solidFill>
                  <a:schemeClr val="bg1"/>
                </a:solidFill>
                <a:latin typeface="Avenir Next" panose="020B0503020202020204" pitchFamily="34" charset="0"/>
              </a:rPr>
              <a:t>BUDGET FORMATION : </a:t>
            </a:r>
          </a:p>
          <a:p>
            <a:r>
              <a:rPr lang="fr-FR" sz="1400" dirty="0">
                <a:solidFill>
                  <a:schemeClr val="bg1"/>
                </a:solidFill>
                <a:latin typeface="Avenir Next" panose="020B0503020202020204" pitchFamily="34" charset="0"/>
              </a:rPr>
              <a:t>1400 euros</a:t>
            </a:r>
          </a:p>
          <a:p>
            <a:br>
              <a:rPr lang="fr-FR" sz="1400" dirty="0">
                <a:solidFill>
                  <a:schemeClr val="bg1"/>
                </a:solidFill>
                <a:latin typeface="Avenir Next" panose="020B0503020202020204" pitchFamily="34" charset="0"/>
              </a:rPr>
            </a:br>
            <a:r>
              <a:rPr lang="fr-FR" sz="1400" dirty="0">
                <a:solidFill>
                  <a:schemeClr val="bg1"/>
                </a:solidFill>
                <a:latin typeface="Avenir Next" panose="020B0503020202020204" pitchFamily="34" charset="0"/>
              </a:rPr>
              <a:t>LIEU DE FORMATION : </a:t>
            </a:r>
          </a:p>
          <a:p>
            <a:r>
              <a:rPr lang="fr-FR" sz="1400" i="1" dirty="0">
                <a:solidFill>
                  <a:schemeClr val="bg1"/>
                </a:solidFill>
                <a:latin typeface="Avenir Next" panose="020B0503020202020204" pitchFamily="34" charset="0"/>
              </a:rPr>
              <a:t>27 Route du </a:t>
            </a:r>
            <a:r>
              <a:rPr lang="fr-FR" sz="1400" i="1" dirty="0" err="1">
                <a:solidFill>
                  <a:schemeClr val="bg1"/>
                </a:solidFill>
                <a:latin typeface="Avenir Next" panose="020B0503020202020204" pitchFamily="34" charset="0"/>
              </a:rPr>
              <a:t>velay</a:t>
            </a:r>
            <a:r>
              <a:rPr lang="fr-FR" sz="1400" i="1" dirty="0">
                <a:solidFill>
                  <a:schemeClr val="bg1"/>
                </a:solidFill>
                <a:latin typeface="Avenir Next" panose="020B0503020202020204" pitchFamily="34" charset="0"/>
              </a:rPr>
              <a:t> 43220, </a:t>
            </a:r>
            <a:r>
              <a:rPr lang="fr-FR" sz="1400" i="1" dirty="0" err="1">
                <a:solidFill>
                  <a:schemeClr val="bg1"/>
                </a:solidFill>
                <a:latin typeface="Avenir Next" panose="020B0503020202020204" pitchFamily="34" charset="0"/>
              </a:rPr>
              <a:t>Riotord</a:t>
            </a:r>
            <a:endParaRPr lang="fr-FR" sz="1400" i="1" dirty="0">
              <a:solidFill>
                <a:schemeClr val="bg1"/>
              </a:solidFill>
              <a:latin typeface="Avenir Next" panose="020B0503020202020204" pitchFamily="34" charset="0"/>
            </a:endParaRPr>
          </a:p>
          <a:p>
            <a:r>
              <a:rPr lang="fr-FR" sz="1400" dirty="0">
                <a:solidFill>
                  <a:schemeClr val="bg1"/>
                </a:solidFill>
                <a:latin typeface="Avenir Next" panose="020B0503020202020204" pitchFamily="34" charset="0"/>
              </a:rPr>
              <a:t>Possibilité d’effectuer la formation à distance</a:t>
            </a:r>
          </a:p>
          <a:p>
            <a:br>
              <a:rPr lang="fr-FR" dirty="0">
                <a:solidFill>
                  <a:schemeClr val="bg1"/>
                </a:solidFill>
                <a:latin typeface="Avenir Next" panose="020B0503020202020204" pitchFamily="34" charset="0"/>
              </a:rPr>
            </a:br>
            <a:br>
              <a:rPr lang="fr-FR" sz="1600" dirty="0">
                <a:solidFill>
                  <a:schemeClr val="bg1"/>
                </a:solidFill>
                <a:latin typeface="Avenir Next" panose="020B0503020202020204" pitchFamily="34" charset="0"/>
              </a:rPr>
            </a:br>
            <a:endParaRPr lang="fr-FR" sz="1600" dirty="0">
              <a:solidFill>
                <a:schemeClr val="bg1"/>
              </a:solidFill>
              <a:latin typeface="Avenir Next" panose="020B0503020202020204" pitchFamily="34" charset="0"/>
            </a:endParaRPr>
          </a:p>
        </p:txBody>
      </p:sp>
      <p:pic>
        <p:nvPicPr>
          <p:cNvPr id="15" name="Image 14">
            <a:extLst>
              <a:ext uri="{FF2B5EF4-FFF2-40B4-BE49-F238E27FC236}">
                <a16:creationId xmlns:a16="http://schemas.microsoft.com/office/drawing/2014/main" id="{32EC4EEB-4A25-E343-AC44-1B151186EA57}"/>
              </a:ext>
            </a:extLst>
          </p:cNvPr>
          <p:cNvPicPr>
            <a:picLocks noChangeAspect="1"/>
          </p:cNvPicPr>
          <p:nvPr/>
        </p:nvPicPr>
        <p:blipFill>
          <a:blip r:embed="rId3"/>
          <a:stretch>
            <a:fillRect/>
          </a:stretch>
        </p:blipFill>
        <p:spPr>
          <a:xfrm>
            <a:off x="5235416" y="2157082"/>
            <a:ext cx="1701280" cy="2547926"/>
          </a:xfrm>
          <a:prstGeom prst="rect">
            <a:avLst/>
          </a:prstGeom>
        </p:spPr>
      </p:pic>
      <p:sp>
        <p:nvSpPr>
          <p:cNvPr id="20" name="ZoneTexte 19">
            <a:extLst>
              <a:ext uri="{FF2B5EF4-FFF2-40B4-BE49-F238E27FC236}">
                <a16:creationId xmlns:a16="http://schemas.microsoft.com/office/drawing/2014/main" id="{529AC087-F5C0-184B-84AB-769005508905}"/>
              </a:ext>
            </a:extLst>
          </p:cNvPr>
          <p:cNvSpPr txBox="1"/>
          <p:nvPr/>
        </p:nvSpPr>
        <p:spPr>
          <a:xfrm>
            <a:off x="5326819" y="5540255"/>
            <a:ext cx="1410042" cy="553998"/>
          </a:xfrm>
          <a:prstGeom prst="rect">
            <a:avLst/>
          </a:prstGeom>
          <a:noFill/>
        </p:spPr>
        <p:txBody>
          <a:bodyPr wrap="square" rtlCol="0">
            <a:spAutoFit/>
          </a:bodyPr>
          <a:lstStyle/>
          <a:p>
            <a:r>
              <a:rPr lang="fr-FR" sz="1000" dirty="0">
                <a:solidFill>
                  <a:schemeClr val="bg1"/>
                </a:solidFill>
                <a:latin typeface="Avenir Next" panose="020B0503020202020204" pitchFamily="34" charset="0"/>
              </a:rPr>
              <a:t>09 86 87 63 91 </a:t>
            </a:r>
          </a:p>
          <a:p>
            <a:br>
              <a:rPr lang="fr-FR" sz="1000" dirty="0">
                <a:solidFill>
                  <a:schemeClr val="bg1"/>
                </a:solidFill>
                <a:latin typeface="Avenir Next" panose="020B0503020202020204" pitchFamily="34" charset="0"/>
              </a:rPr>
            </a:br>
            <a:endParaRPr lang="fr-FR" sz="1000" dirty="0">
              <a:solidFill>
                <a:schemeClr val="bg1"/>
              </a:solidFill>
              <a:latin typeface="Avenir Next" panose="020B0503020202020204" pitchFamily="34" charset="0"/>
            </a:endParaRPr>
          </a:p>
        </p:txBody>
      </p:sp>
      <p:pic>
        <p:nvPicPr>
          <p:cNvPr id="6150" name="Picture 6" descr="Combiné">
            <a:extLst>
              <a:ext uri="{FF2B5EF4-FFF2-40B4-BE49-F238E27FC236}">
                <a16:creationId xmlns:a16="http://schemas.microsoft.com/office/drawing/2014/main" id="{2FA7A5D3-0536-884E-BFD7-AD989024E8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8032" y="5491232"/>
            <a:ext cx="282373" cy="282373"/>
          </a:xfrm>
          <a:prstGeom prst="rect">
            <a:avLst/>
          </a:prstGeom>
          <a:noFill/>
          <a:extLst>
            <a:ext uri="{909E8E84-426E-40DD-AFC4-6F175D3DCCD1}">
              <a14:hiddenFill xmlns:a14="http://schemas.microsoft.com/office/drawing/2010/main">
                <a:solidFill>
                  <a:srgbClr val="FFFFFF"/>
                </a:solidFill>
              </a14:hiddenFill>
            </a:ext>
          </a:extLst>
        </p:spPr>
      </p:pic>
      <p:sp>
        <p:nvSpPr>
          <p:cNvPr id="22" name="ZoneTexte 21">
            <a:extLst>
              <a:ext uri="{FF2B5EF4-FFF2-40B4-BE49-F238E27FC236}">
                <a16:creationId xmlns:a16="http://schemas.microsoft.com/office/drawing/2014/main" id="{ABCE2EE0-70BB-5340-BA30-2960B4EB3813}"/>
              </a:ext>
            </a:extLst>
          </p:cNvPr>
          <p:cNvSpPr txBox="1"/>
          <p:nvPr/>
        </p:nvSpPr>
        <p:spPr>
          <a:xfrm>
            <a:off x="7003162" y="5512920"/>
            <a:ext cx="1775581" cy="707886"/>
          </a:xfrm>
          <a:prstGeom prst="rect">
            <a:avLst/>
          </a:prstGeom>
          <a:noFill/>
        </p:spPr>
        <p:txBody>
          <a:bodyPr wrap="square" rtlCol="0">
            <a:spAutoFit/>
          </a:bodyPr>
          <a:lstStyle/>
          <a:p>
            <a:r>
              <a:rPr lang="fr-FR" sz="1000" dirty="0">
                <a:solidFill>
                  <a:schemeClr val="bg1"/>
                </a:solidFill>
                <a:latin typeface="Avenir Next" panose="020B0503020202020204" pitchFamily="34" charset="0"/>
              </a:rPr>
              <a:t>842concept@gmail.com</a:t>
            </a:r>
          </a:p>
          <a:p>
            <a:br>
              <a:rPr lang="fr-FR" sz="1000" dirty="0">
                <a:solidFill>
                  <a:schemeClr val="bg1"/>
                </a:solidFill>
                <a:latin typeface="Avenir Next" panose="020B0503020202020204" pitchFamily="34" charset="0"/>
              </a:rPr>
            </a:br>
            <a:br>
              <a:rPr lang="fr-FR" sz="1000" dirty="0">
                <a:solidFill>
                  <a:schemeClr val="bg1"/>
                </a:solidFill>
                <a:latin typeface="Avenir Next" panose="020B0503020202020204" pitchFamily="34" charset="0"/>
              </a:rPr>
            </a:br>
            <a:endParaRPr lang="fr-FR" sz="1000" dirty="0">
              <a:solidFill>
                <a:schemeClr val="bg1"/>
              </a:solidFill>
              <a:latin typeface="Avenir Next" panose="020B0503020202020204" pitchFamily="34" charset="0"/>
            </a:endParaRPr>
          </a:p>
        </p:txBody>
      </p:sp>
      <p:pic>
        <p:nvPicPr>
          <p:cNvPr id="6152" name="Picture 8" descr="Enveloppe ouverte">
            <a:extLst>
              <a:ext uri="{FF2B5EF4-FFF2-40B4-BE49-F238E27FC236}">
                <a16:creationId xmlns:a16="http://schemas.microsoft.com/office/drawing/2014/main" id="{76B4AA69-313D-D949-B667-A5B0ADC0C8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64164" y="5512920"/>
            <a:ext cx="238998" cy="238998"/>
          </a:xfrm>
          <a:prstGeom prst="rect">
            <a:avLst/>
          </a:prstGeom>
          <a:noFill/>
          <a:extLst>
            <a:ext uri="{909E8E84-426E-40DD-AFC4-6F175D3DCCD1}">
              <a14:hiddenFill xmlns:a14="http://schemas.microsoft.com/office/drawing/2010/main">
                <a:solidFill>
                  <a:srgbClr val="FFFFFF"/>
                </a:solidFill>
              </a14:hiddenFill>
            </a:ext>
          </a:extLst>
        </p:spPr>
      </p:pic>
      <p:sp>
        <p:nvSpPr>
          <p:cNvPr id="30" name="ZoneTexte 29">
            <a:extLst>
              <a:ext uri="{FF2B5EF4-FFF2-40B4-BE49-F238E27FC236}">
                <a16:creationId xmlns:a16="http://schemas.microsoft.com/office/drawing/2014/main" id="{96E013FD-D252-F44A-81AF-540130CE8BEA}"/>
              </a:ext>
            </a:extLst>
          </p:cNvPr>
          <p:cNvSpPr txBox="1"/>
          <p:nvPr/>
        </p:nvSpPr>
        <p:spPr>
          <a:xfrm>
            <a:off x="9160002" y="5449897"/>
            <a:ext cx="2398276" cy="1015663"/>
          </a:xfrm>
          <a:prstGeom prst="rect">
            <a:avLst/>
          </a:prstGeom>
          <a:noFill/>
        </p:spPr>
        <p:txBody>
          <a:bodyPr wrap="square" rtlCol="0">
            <a:spAutoFit/>
          </a:bodyPr>
          <a:lstStyle/>
          <a:p>
            <a:r>
              <a:rPr lang="fr-FR" sz="1000" dirty="0">
                <a:solidFill>
                  <a:schemeClr val="bg1"/>
                </a:solidFill>
                <a:latin typeface="Avenir Next" panose="020B0503020202020204" pitchFamily="34" charset="0"/>
              </a:rPr>
              <a:t>Benjamin </a:t>
            </a:r>
            <a:r>
              <a:rPr lang="fr-FR" sz="1000" dirty="0" err="1">
                <a:solidFill>
                  <a:schemeClr val="bg1"/>
                </a:solidFill>
                <a:latin typeface="Avenir Next" panose="020B0503020202020204" pitchFamily="34" charset="0"/>
              </a:rPr>
              <a:t>Devouge</a:t>
            </a:r>
            <a:r>
              <a:rPr lang="fr-FR" sz="1000" dirty="0">
                <a:solidFill>
                  <a:schemeClr val="bg1"/>
                </a:solidFill>
                <a:latin typeface="Avenir Next" panose="020B0503020202020204" pitchFamily="34" charset="0"/>
              </a:rPr>
              <a:t> – 06 52 31 27 36</a:t>
            </a:r>
          </a:p>
          <a:p>
            <a:r>
              <a:rPr lang="fr-FR" sz="1000" dirty="0">
                <a:solidFill>
                  <a:schemeClr val="bg1"/>
                </a:solidFill>
                <a:latin typeface="Avenir Next" panose="020B0503020202020204" pitchFamily="34" charset="0"/>
              </a:rPr>
              <a:t>Fabien Adam – 06 25 42 35 95</a:t>
            </a:r>
          </a:p>
          <a:p>
            <a:br>
              <a:rPr lang="fr-FR" sz="1000" dirty="0">
                <a:solidFill>
                  <a:schemeClr val="bg1"/>
                </a:solidFill>
                <a:latin typeface="Avenir Next" panose="020B0503020202020204" pitchFamily="34" charset="0"/>
              </a:rPr>
            </a:br>
            <a:br>
              <a:rPr lang="fr-FR" sz="1000" dirty="0">
                <a:solidFill>
                  <a:schemeClr val="bg1"/>
                </a:solidFill>
                <a:latin typeface="Avenir Next" panose="020B0503020202020204" pitchFamily="34" charset="0"/>
              </a:rPr>
            </a:br>
            <a:br>
              <a:rPr lang="fr-FR" sz="1000" dirty="0">
                <a:solidFill>
                  <a:schemeClr val="bg1"/>
                </a:solidFill>
                <a:latin typeface="Avenir Next" panose="020B0503020202020204" pitchFamily="34" charset="0"/>
              </a:rPr>
            </a:br>
            <a:endParaRPr lang="fr-FR" sz="1000" dirty="0">
              <a:solidFill>
                <a:schemeClr val="bg1"/>
              </a:solidFill>
              <a:latin typeface="Avenir Next" panose="020B0503020202020204" pitchFamily="34" charset="0"/>
            </a:endParaRPr>
          </a:p>
        </p:txBody>
      </p:sp>
      <p:pic>
        <p:nvPicPr>
          <p:cNvPr id="6154" name="Picture 10" descr="Poignée de main">
            <a:extLst>
              <a:ext uri="{FF2B5EF4-FFF2-40B4-BE49-F238E27FC236}">
                <a16:creationId xmlns:a16="http://schemas.microsoft.com/office/drawing/2014/main" id="{5EE9C034-3974-C142-89A0-2EC14A21450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86231" y="5449897"/>
            <a:ext cx="367357" cy="367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066163"/>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376</TotalTime>
  <Words>536</Words>
  <Application>Microsoft Macintosh PowerPoint</Application>
  <PresentationFormat>Grand écran</PresentationFormat>
  <Paragraphs>100</Paragraphs>
  <Slides>5</Slides>
  <Notes>0</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5</vt:i4>
      </vt:variant>
    </vt:vector>
  </HeadingPairs>
  <TitlesOfParts>
    <vt:vector size="13" baseType="lpstr">
      <vt:lpstr>Arial</vt:lpstr>
      <vt:lpstr>Avenir Book</vt:lpstr>
      <vt:lpstr>Avenir Next</vt:lpstr>
      <vt:lpstr>Avenir Next Medium</vt:lpstr>
      <vt:lpstr>Calibri</vt:lpstr>
      <vt:lpstr>Calibri Light</vt:lpstr>
      <vt:lpstr>Wingdings</vt:lpstr>
      <vt:lpstr>Thème Office</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Gloria FIDEL JOAO</dc:creator>
  <cp:lastModifiedBy>Microsoft Office User</cp:lastModifiedBy>
  <cp:revision>12</cp:revision>
  <dcterms:created xsi:type="dcterms:W3CDTF">2021-09-27T12:08:51Z</dcterms:created>
  <dcterms:modified xsi:type="dcterms:W3CDTF">2021-10-06T08:17:39Z</dcterms:modified>
</cp:coreProperties>
</file>