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61" r:id="rId3"/>
    <p:sldId id="264" r:id="rId4"/>
    <p:sldId id="265" r:id="rId5"/>
    <p:sldId id="263" r:id="rId6"/>
    <p:sldId id="266" r:id="rId7"/>
    <p:sldId id="259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7070"/>
    <a:srgbClr val="004E7C"/>
    <a:srgbClr val="F2F2F2"/>
    <a:srgbClr val="C62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40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502AA-881B-3849-8966-5769855DD986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FD071-F2D1-1F48-BC04-E867E7D2A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629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FD071-F2D1-1F48-BC04-E867E7D2A73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701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FD071-F2D1-1F48-BC04-E867E7D2A73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01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DDA81-D59E-0C46-A246-058555FA1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D1415E-3DF6-4143-ABFE-A7BD93C24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C80B33-AA2D-9449-BC73-E5B1C9336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E909-C5AE-D54C-A92B-4688C5F1CAEC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F1D4D3-2F99-2E42-A2D5-EA823C8F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F78047-F31F-D348-AD86-3E0A8559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9706-E90C-244A-95EF-97129B0C8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072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1989A4-D344-364B-964D-F3F463450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D25A44-F0B8-D14F-B1ED-CF87CFD68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DC595B-D2CE-5D41-B295-C2230809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E909-C5AE-D54C-A92B-4688C5F1CAEC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154E55-D145-A243-9163-0C8420681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FDA022-82D6-F640-96C5-1D9A6602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9706-E90C-244A-95EF-97129B0C8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044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C4D5FB6-83C7-5E41-9C36-B3DC2E0E8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B5FCCE-F3D2-9241-BC6B-4F1278C92A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8EEDCA-C27B-A741-BE86-4D73E3AAE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E909-C5AE-D54C-A92B-4688C5F1CAEC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0A7A49-FB30-7340-8C50-664215F3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21A578-530E-AC4B-B51E-10BB3712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9706-E90C-244A-95EF-97129B0C8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16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1C6FAF-BFD4-4643-98DE-F2F0E4F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0A351E-3E3F-0A42-A89D-3E3DDBDD2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1647B4-6B5D-E445-9075-78CB5A063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E909-C5AE-D54C-A92B-4688C5F1CAEC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0E6570-FC51-7D41-A204-8B6ED6EB7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5485C0-DCC0-7446-85D6-FD9804D6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9706-E90C-244A-95EF-97129B0C8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21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CE5612-1BE8-DC42-8843-79B0CCDA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A64906-1F10-9342-985F-886606778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C720A5-EE58-8C4F-835D-7E420526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E909-C5AE-D54C-A92B-4688C5F1CAEC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46BAA6-DD8B-6946-A90F-52C642329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CD2CB8-8298-3E4C-A3F5-B7CC33B5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9706-E90C-244A-95EF-97129B0C8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7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92C10-ED3E-AF4C-BC0D-D7C52C09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CE35A6-AF9A-3441-BA6A-F8242B60C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C62B5D-120C-AB47-9BD3-C8235C53D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04ACD1-6BFF-614D-ABBB-B9A9A89B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E909-C5AE-D54C-A92B-4688C5F1CAEC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E708B9-0341-DC45-8B46-9C7CE732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0D9691-82A2-FC46-96E5-5ACFC037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9706-E90C-244A-95EF-97129B0C8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21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E7827D-8CA0-944A-80A0-392B1E30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BBB002-2AC8-CC44-8F25-378DA310E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7C6396-62EA-4E44-AFF9-6F29DFDF0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2F8B51-3341-1246-9130-8FBAB981D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91B0A13-462B-F74C-A39D-7B272AEA8A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6086ED9-C2C1-ED4E-815F-E30B397B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E909-C5AE-D54C-A92B-4688C5F1CAEC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4CD9A84-A004-7A41-8288-93992D83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CB8F7A8-7A26-D74D-8929-37A3BC558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9706-E90C-244A-95EF-97129B0C8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2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48C746-0CDF-E644-94F6-65E2089A8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ADDA66-5899-8641-999B-C403E4690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E909-C5AE-D54C-A92B-4688C5F1CAEC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03982A-F844-1749-A06A-5AE5C1B5B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F037CC-F11A-4441-88BA-55ADDFA28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9706-E90C-244A-95EF-97129B0C8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531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F3152D-2FA1-B34D-BB4D-578EB3151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E909-C5AE-D54C-A92B-4688C5F1CAEC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EAC1BC4-985A-1C49-93A2-0FD599203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033490-87CD-D140-AFB2-38B95742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9706-E90C-244A-95EF-97129B0C8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268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B87B2E-1631-A643-9088-BB977CAC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8DC7FF-D374-2A4E-A848-EBCF433C6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7A6806-A9F2-5D48-A8B1-EFECD6A41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21A862-2463-A046-A231-14D9DFF9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E909-C5AE-D54C-A92B-4688C5F1CAEC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A476BC5-3D18-2244-AA20-CF7B2C76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3FB2CE-3666-6B43-95BB-F3FAB9E6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9706-E90C-244A-95EF-97129B0C8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72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E7799A-6381-F14B-A2DD-A23ECCA11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90012B1-6143-A448-98CA-1A496D692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E5C70C0-6F02-D043-A102-38AF377D5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E2C05F-0982-A543-9E1D-0D45D2E5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E909-C5AE-D54C-A92B-4688C5F1CAEC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6A9F01-978A-5249-ABBF-0815F5937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353E4C-383D-D14C-AE40-FCA93832A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9706-E90C-244A-95EF-97129B0C8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46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64E8E49-159B-084C-A394-D863B383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12759B-A8A6-1F49-8FBB-E5E248BFF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4A1C76-259D-E440-823D-820D9D5E72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E909-C5AE-D54C-A92B-4688C5F1CAEC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A02247-F1DE-7040-90A4-496DB1ECD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BDD2F8-F658-EC4A-86BC-3DAB23DFD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19706-E90C-244A-95EF-97129B0C8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27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092FA27-6B68-A648-9FA2-053D11846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916" y="-412376"/>
            <a:ext cx="625245" cy="37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2ECBAA-6D1A-104D-AF2B-BE84B7CE14C7}"/>
              </a:ext>
            </a:extLst>
          </p:cNvPr>
          <p:cNvSpPr/>
          <p:nvPr/>
        </p:nvSpPr>
        <p:spPr>
          <a:xfrm>
            <a:off x="658368" y="597408"/>
            <a:ext cx="11021568" cy="5583936"/>
          </a:xfrm>
          <a:prstGeom prst="rect">
            <a:avLst/>
          </a:prstGeom>
          <a:solidFill>
            <a:srgbClr val="004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0FB203F-CDFA-974F-BC17-247BE92BDE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780288" y="0"/>
            <a:ext cx="4458070" cy="667664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30CCCA8-1526-004A-9EFD-308521D42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795" y="2020064"/>
            <a:ext cx="1881526" cy="2817872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EACB5444-F88F-A84B-81AF-518713CEB515}"/>
              </a:ext>
            </a:extLst>
          </p:cNvPr>
          <p:cNvSpPr txBox="1"/>
          <p:nvPr/>
        </p:nvSpPr>
        <p:spPr>
          <a:xfrm>
            <a:off x="6169151" y="2690336"/>
            <a:ext cx="44123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venir Next" panose="020B0503020202020204" pitchFamily="34" charset="0"/>
              </a:rPr>
              <a:t>Création d’un site internet sur </a:t>
            </a:r>
            <a:r>
              <a:rPr lang="fr-FR" sz="24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Wordpress</a:t>
            </a:r>
            <a:r>
              <a:rPr lang="fr-FR" sz="2400" b="1" dirty="0">
                <a:solidFill>
                  <a:schemeClr val="bg1"/>
                </a:solidFill>
                <a:latin typeface="Avenir Next" panose="020B0503020202020204" pitchFamily="34" charset="0"/>
              </a:rPr>
              <a:t> de A à Z</a:t>
            </a:r>
          </a:p>
          <a:p>
            <a: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Marketing digital - Booster votre visibilité</a:t>
            </a:r>
          </a:p>
          <a:p>
            <a:br>
              <a:rPr lang="fr-FR" dirty="0">
                <a:latin typeface="Avenir Next" panose="020B0503020202020204" pitchFamily="34" charset="0"/>
              </a:rPr>
            </a:br>
            <a:endParaRPr lang="fr-FR" dirty="0">
              <a:latin typeface="Avenir Next" panose="020B0503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62EB7-0A0C-A840-84DC-E1AFFA5660E5}"/>
              </a:ext>
            </a:extLst>
          </p:cNvPr>
          <p:cNvSpPr/>
          <p:nvPr/>
        </p:nvSpPr>
        <p:spPr>
          <a:xfrm>
            <a:off x="6007609" y="2764221"/>
            <a:ext cx="45719" cy="75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349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092FA27-6B68-A648-9FA2-053D11846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916" y="-412376"/>
            <a:ext cx="625245" cy="37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2E0A179-D5CF-9840-9400-3FD645477ED1}"/>
              </a:ext>
            </a:extLst>
          </p:cNvPr>
          <p:cNvSpPr txBox="1"/>
          <p:nvPr/>
        </p:nvSpPr>
        <p:spPr>
          <a:xfrm>
            <a:off x="1091184" y="387096"/>
            <a:ext cx="56607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57070"/>
                </a:solidFill>
              </a:rPr>
              <a:t>Création d’un site internet sur </a:t>
            </a:r>
            <a:r>
              <a:rPr lang="fr-FR" sz="2400" b="1" dirty="0" err="1">
                <a:solidFill>
                  <a:srgbClr val="757070"/>
                </a:solidFill>
              </a:rPr>
              <a:t>Wordpress</a:t>
            </a:r>
            <a:endParaRPr lang="fr-FR" sz="2400" b="1" dirty="0">
              <a:solidFill>
                <a:srgbClr val="757070"/>
              </a:solidFill>
            </a:endParaRPr>
          </a:p>
          <a:p>
            <a:r>
              <a:rPr lang="fr-FR" sz="2400" b="1" dirty="0">
                <a:solidFill>
                  <a:srgbClr val="757070"/>
                </a:solidFill>
              </a:rPr>
              <a:t>De A à Z</a:t>
            </a:r>
          </a:p>
          <a:p>
            <a:br>
              <a:rPr lang="fr-FR" sz="2400" b="1" dirty="0">
                <a:solidFill>
                  <a:srgbClr val="757070"/>
                </a:solidFill>
              </a:rPr>
            </a:br>
            <a:br>
              <a:rPr lang="fr-FR" sz="2400" dirty="0">
                <a:solidFill>
                  <a:srgbClr val="757070"/>
                </a:solidFill>
              </a:rPr>
            </a:br>
            <a:br>
              <a:rPr lang="fr-FR" sz="2000" dirty="0">
                <a:solidFill>
                  <a:srgbClr val="757070"/>
                </a:solidFill>
              </a:rPr>
            </a:br>
            <a:endParaRPr lang="fr-FR" sz="2000" b="1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5D170A-2C5A-714B-A7E1-EA0E00E66D23}"/>
              </a:ext>
            </a:extLst>
          </p:cNvPr>
          <p:cNvSpPr txBox="1"/>
          <p:nvPr/>
        </p:nvSpPr>
        <p:spPr>
          <a:xfrm>
            <a:off x="1091184" y="1505439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Avoir une présence dans le monde du numérique pour une entreprise est essentiel. Concevoir un site internet vous permettra d’</a:t>
            </a: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accroître</a:t>
            </a: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une </a:t>
            </a: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clientèle</a:t>
            </a: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en touchant une large cible. L’avantage d’</a:t>
            </a: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être</a:t>
            </a: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formé pour concevoir un site internet c’est d’</a:t>
            </a: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être</a:t>
            </a: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autonome pour la gestion du site. </a:t>
            </a:r>
            <a:br>
              <a:rPr lang="fr-FR" sz="1400" dirty="0">
                <a:latin typeface="Avenir Next" panose="020B0503020202020204" pitchFamily="34" charset="0"/>
              </a:rPr>
            </a:br>
            <a:endParaRPr lang="fr-FR" sz="1400" dirty="0">
              <a:latin typeface="Avenir Next" panose="020B0503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2EA575-9070-E043-89A0-8017A0488366}"/>
              </a:ext>
            </a:extLst>
          </p:cNvPr>
          <p:cNvSpPr txBox="1"/>
          <p:nvPr/>
        </p:nvSpPr>
        <p:spPr>
          <a:xfrm>
            <a:off x="1018303" y="3054799"/>
            <a:ext cx="4578096" cy="1358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Comprendre le fonctionnement du web </a:t>
            </a:r>
          </a:p>
          <a:p>
            <a:pPr marL="228600" indent="-22860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Découvrir les notions fondamentales </a:t>
            </a:r>
          </a:p>
          <a:p>
            <a:pPr marL="228600" indent="-22860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Acquérir une culture web qui fidélise les internautes dans la démarche marketing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BD7E02-CA97-8D4A-826D-9732F5BC1796}"/>
              </a:ext>
            </a:extLst>
          </p:cNvPr>
          <p:cNvSpPr txBox="1"/>
          <p:nvPr/>
        </p:nvSpPr>
        <p:spPr>
          <a:xfrm>
            <a:off x="6026827" y="3054799"/>
            <a:ext cx="5001106" cy="1358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La création d’un nom de domaine et d’un hébergement 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Apprendre différentes techniques afin de créer un site internet professionnel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Réalisation d’un site web moderne et responsive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1E2B15-1B5D-1E42-9C5E-BFD13E831882}"/>
              </a:ext>
            </a:extLst>
          </p:cNvPr>
          <p:cNvSpPr/>
          <p:nvPr/>
        </p:nvSpPr>
        <p:spPr>
          <a:xfrm>
            <a:off x="864877" y="498080"/>
            <a:ext cx="45719" cy="759267"/>
          </a:xfrm>
          <a:prstGeom prst="rect">
            <a:avLst/>
          </a:prstGeom>
          <a:solidFill>
            <a:srgbClr val="004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12F3EB9-3AB4-FF47-9B05-FB551F8640FA}"/>
              </a:ext>
            </a:extLst>
          </p:cNvPr>
          <p:cNvSpPr txBox="1"/>
          <p:nvPr/>
        </p:nvSpPr>
        <p:spPr>
          <a:xfrm>
            <a:off x="1018303" y="2439529"/>
            <a:ext cx="4155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r>
              <a:rPr lang="fr-FR" sz="1600" dirty="0">
                <a:solidFill>
                  <a:srgbClr val="757070"/>
                </a:solidFill>
                <a:latin typeface="Avenir Book" panose="02000503020000020003" pitchFamily="2" charset="0"/>
              </a:rPr>
              <a:t>LES OBJECTIFS DE LA FORMATION : </a:t>
            </a:r>
            <a:br>
              <a:rPr lang="fr-FR" sz="1400" dirty="0">
                <a:solidFill>
                  <a:srgbClr val="757070"/>
                </a:solidFill>
              </a:rPr>
            </a:br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057A2E1-E41F-CA4E-9F01-2D9C4DB44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192" y="443437"/>
            <a:ext cx="615000" cy="8685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5F9A3A-E163-1946-8617-6ED65557A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76" y="4634715"/>
            <a:ext cx="1923806" cy="17798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D36B0E0-0466-7A49-8562-BFCEB88FD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246" y="4634715"/>
            <a:ext cx="1923806" cy="17798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618FDCA-23CE-FE49-9D3D-56A7D2DE7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016" y="4634715"/>
            <a:ext cx="1923806" cy="17798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C56C5B8-768E-AC4D-AB3D-A43E24879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786" y="4634715"/>
            <a:ext cx="1923806" cy="17798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C15DA39-6302-3E44-A252-EA070716F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556" y="4618671"/>
            <a:ext cx="1923806" cy="177984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583317F-0828-B846-B4B7-A95EB6E40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155" y="4938117"/>
            <a:ext cx="284400" cy="2844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FB990C9-B6D1-CB4A-9B44-512AEEDF59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949" y="4938117"/>
            <a:ext cx="284400" cy="2844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D10A918-26DD-9843-8DDD-BA6178C9F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856" y="4938117"/>
            <a:ext cx="284400" cy="27821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DD5DC53-DDA3-8A4D-81BE-31D46791C1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3487" y="4935025"/>
            <a:ext cx="284400" cy="2844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7CC230E-613C-FC46-8C43-BA4A21438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3429" y="4938117"/>
            <a:ext cx="284400" cy="27821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D4AD49A-727E-964F-99CD-89303A2C926B}"/>
              </a:ext>
            </a:extLst>
          </p:cNvPr>
          <p:cNvSpPr txBox="1"/>
          <p:nvPr/>
        </p:nvSpPr>
        <p:spPr>
          <a:xfrm>
            <a:off x="1121199" y="5347408"/>
            <a:ext cx="17319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>
                <a:solidFill>
                  <a:srgbClr val="757070"/>
                </a:solidFill>
                <a:latin typeface="Avenir Next Medium" panose="020B0503020202020204" pitchFamily="34" charset="0"/>
              </a:rPr>
              <a:t>ACCESSIBILITÉ</a:t>
            </a:r>
            <a:r>
              <a:rPr lang="fr-FR" sz="700" dirty="0">
                <a:solidFill>
                  <a:srgbClr val="757070"/>
                </a:solidFill>
                <a:latin typeface="Avenir Next Medium" panose="020B0503020202020204" pitchFamily="34" charset="0"/>
              </a:rPr>
              <a:t> </a:t>
            </a:r>
          </a:p>
          <a:p>
            <a:pPr algn="ctr"/>
            <a:r>
              <a:rPr lang="fr-FR" sz="700" dirty="0">
                <a:solidFill>
                  <a:srgbClr val="757070"/>
                </a:solidFill>
                <a:latin typeface="Avenir Next Medium" panose="020B0503020202020204" pitchFamily="34" charset="0"/>
              </a:rPr>
              <a:t>Les personnes en situation d’handicap souhaitant suivre cette formation sont invitées à nous contacter directement, afin d’étudier ensemble les possibilités de suivre la formation.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2310980-0883-1146-8442-55BC752F463F}"/>
              </a:ext>
            </a:extLst>
          </p:cNvPr>
          <p:cNvSpPr txBox="1"/>
          <p:nvPr/>
        </p:nvSpPr>
        <p:spPr>
          <a:xfrm>
            <a:off x="3261187" y="5368450"/>
            <a:ext cx="173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>
                <a:solidFill>
                  <a:srgbClr val="757070"/>
                </a:solidFill>
                <a:latin typeface="Avenir Next Medium" panose="020B0503020202020204" pitchFamily="34" charset="0"/>
              </a:rPr>
              <a:t>PUBLIC VISÉ</a:t>
            </a:r>
          </a:p>
          <a:p>
            <a:pPr algn="ctr"/>
            <a:r>
              <a:rPr lang="fr-FR" sz="700" dirty="0">
                <a:solidFill>
                  <a:srgbClr val="757070"/>
                </a:solidFill>
                <a:latin typeface="Avenir Next Medium" panose="020B0503020202020204" pitchFamily="34" charset="0"/>
              </a:rPr>
              <a:t>Cette formation s’adresse à tout public. Formation à distance et en présentiel.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1813EF0-4A05-EE40-A586-8225E8B58AD3}"/>
              </a:ext>
            </a:extLst>
          </p:cNvPr>
          <p:cNvSpPr txBox="1"/>
          <p:nvPr/>
        </p:nvSpPr>
        <p:spPr>
          <a:xfrm>
            <a:off x="5338957" y="5368450"/>
            <a:ext cx="17319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>
                <a:solidFill>
                  <a:srgbClr val="757070"/>
                </a:solidFill>
                <a:latin typeface="Avenir Next Medium" panose="020B0503020202020204" pitchFamily="34" charset="0"/>
              </a:rPr>
              <a:t>PRÉ-REQUIS </a:t>
            </a:r>
          </a:p>
          <a:p>
            <a:pPr algn="ctr"/>
            <a:r>
              <a:rPr lang="fr-FR" sz="700" dirty="0">
                <a:solidFill>
                  <a:srgbClr val="757070"/>
                </a:solidFill>
                <a:latin typeface="Avenir Next Medium" panose="020B0503020202020204" pitchFamily="34" charset="0"/>
              </a:rPr>
              <a:t>Il est nécessaire d’être initié à l’utilisation d’un ordinateur et de pratiquer régulièrement l’environnement Windows.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F0F5BDF-4136-014F-BFE4-D47DE4AAA675}"/>
              </a:ext>
            </a:extLst>
          </p:cNvPr>
          <p:cNvSpPr txBox="1"/>
          <p:nvPr/>
        </p:nvSpPr>
        <p:spPr>
          <a:xfrm>
            <a:off x="7439725" y="5347408"/>
            <a:ext cx="1731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>
                <a:solidFill>
                  <a:srgbClr val="757070"/>
                </a:solidFill>
                <a:latin typeface="Avenir Next Medium" panose="020B0503020202020204" pitchFamily="34" charset="0"/>
              </a:rPr>
              <a:t>MODALITÉS D’ACCÈS </a:t>
            </a:r>
          </a:p>
          <a:p>
            <a:pPr algn="ctr"/>
            <a:r>
              <a:rPr lang="fr-FR" sz="700" dirty="0">
                <a:solidFill>
                  <a:srgbClr val="757070"/>
                </a:solidFill>
                <a:latin typeface="Avenir Next Medium" panose="020B0503020202020204" pitchFamily="34" charset="0"/>
              </a:rPr>
              <a:t>L’accès à nos formations peut-être initié, soit par l’employeur, soit à l’initiative du salarié avec l’accord de ce dernier, soit à l’initiative propre du salarié.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927E7D2-92C6-6345-A4ED-1D352E8A4BD3}"/>
              </a:ext>
            </a:extLst>
          </p:cNvPr>
          <p:cNvSpPr txBox="1"/>
          <p:nvPr/>
        </p:nvSpPr>
        <p:spPr>
          <a:xfrm>
            <a:off x="9494497" y="5362327"/>
            <a:ext cx="17319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dirty="0">
                <a:solidFill>
                  <a:srgbClr val="757070"/>
                </a:solidFill>
                <a:latin typeface="Avenir Next Medium" panose="020B0503020202020204" pitchFamily="34" charset="0"/>
              </a:rPr>
              <a:t>MODALITÉS AVANT FORMATION</a:t>
            </a:r>
          </a:p>
          <a:p>
            <a:pPr algn="ctr"/>
            <a:r>
              <a:rPr lang="fr-FR" sz="700" dirty="0">
                <a:solidFill>
                  <a:srgbClr val="757070"/>
                </a:solidFill>
                <a:latin typeface="Avenir Next Medium" panose="020B0503020202020204" pitchFamily="34" charset="0"/>
              </a:rPr>
              <a:t>Avant  la formation un questionnaire de positionnement et/ou entretien individuel pour prendre en compte le projet, évaluer les acquis, les besoins et construire le plan de formation est donné.</a:t>
            </a:r>
          </a:p>
        </p:txBody>
      </p:sp>
    </p:spTree>
    <p:extLst>
      <p:ext uri="{BB962C8B-B14F-4D97-AF65-F5344CB8AC3E}">
        <p14:creationId xmlns:p14="http://schemas.microsoft.com/office/powerpoint/2010/main" val="426308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4BAD9BF-6797-C247-A518-9B8005C7F607}"/>
              </a:ext>
            </a:extLst>
          </p:cNvPr>
          <p:cNvSpPr/>
          <p:nvPr/>
        </p:nvSpPr>
        <p:spPr>
          <a:xfrm>
            <a:off x="383870" y="291547"/>
            <a:ext cx="11424260" cy="6294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B658FC7-82B7-6244-906E-54C1EBB88A1C}"/>
              </a:ext>
            </a:extLst>
          </p:cNvPr>
          <p:cNvSpPr txBox="1"/>
          <p:nvPr/>
        </p:nvSpPr>
        <p:spPr>
          <a:xfrm>
            <a:off x="1182639" y="2147659"/>
            <a:ext cx="467363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INTÉGRER VIA LE BACK OFFICE</a:t>
            </a:r>
          </a:p>
          <a:p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Connexion directe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Connexion par le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Tableau de bord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La barre d’outils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Menus et écrans d’administration Les réglages généraux du site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Les permaliens pour le SEO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Mode maintenance Confidentialité́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Différence entre articles et pages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Construction du menu de navigation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Information sur la gestion des mises à jour </a:t>
            </a:r>
          </a:p>
          <a:p>
            <a:b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br>
              <a:rPr lang="fr-FR" sz="1100" dirty="0">
                <a:solidFill>
                  <a:srgbClr val="757070"/>
                </a:solidFill>
                <a:latin typeface="Avenir Next Medium" panose="020B0503020202020204" pitchFamily="34" charset="0"/>
              </a:rPr>
            </a:br>
            <a:endParaRPr lang="fr-FR" sz="1100" dirty="0">
              <a:solidFill>
                <a:srgbClr val="757070"/>
              </a:solidFill>
              <a:latin typeface="Avenir Next Medium" panose="020B0503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CB86680-A88E-8647-BB79-12D29371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96" y="2475798"/>
            <a:ext cx="640313" cy="6484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1C74F8A-98B3-E642-9F08-D9AD50A2C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192" y="443437"/>
            <a:ext cx="615000" cy="8685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AEF2597-D89A-4548-B216-29A5D3845CDB}"/>
              </a:ext>
            </a:extLst>
          </p:cNvPr>
          <p:cNvSpPr/>
          <p:nvPr/>
        </p:nvSpPr>
        <p:spPr>
          <a:xfrm>
            <a:off x="864877" y="498080"/>
            <a:ext cx="45719" cy="759267"/>
          </a:xfrm>
          <a:prstGeom prst="rect">
            <a:avLst/>
          </a:prstGeom>
          <a:solidFill>
            <a:srgbClr val="004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BE203CD-F76F-2B4C-B8C1-897C9A10AFD3}"/>
              </a:ext>
            </a:extLst>
          </p:cNvPr>
          <p:cNvSpPr txBox="1"/>
          <p:nvPr/>
        </p:nvSpPr>
        <p:spPr>
          <a:xfrm>
            <a:off x="1087888" y="493803"/>
            <a:ext cx="69588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757070"/>
                </a:solidFill>
                <a:latin typeface="Avenir Next" panose="020B0503020202020204" pitchFamily="34" charset="0"/>
              </a:rPr>
              <a:t>Le Programme</a:t>
            </a:r>
            <a:endParaRPr lang="fr-FR" sz="28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r>
              <a:rPr lang="fr-FR" dirty="0">
                <a:solidFill>
                  <a:srgbClr val="757070"/>
                </a:solidFill>
                <a:latin typeface="Avenir Next" panose="020B0503020202020204" pitchFamily="34" charset="0"/>
              </a:rPr>
              <a:t>Journée 1</a:t>
            </a:r>
          </a:p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Contextualisation et travaux pratiques ou individuel </a:t>
            </a:r>
          </a:p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Découverte des informations : définir son hébergeur et ses </a:t>
            </a: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plugings</a:t>
            </a:r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br>
              <a:rPr lang="fr-FR" sz="20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20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endParaRPr lang="fr-FR" sz="20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br>
              <a:rPr lang="fr-FR" sz="20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20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E622A6-BB65-6943-9493-0EC7254CF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750" y="4475787"/>
            <a:ext cx="5230631" cy="332927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838CFF8-F398-DF48-BEF5-A10500FA4FCC}"/>
              </a:ext>
            </a:extLst>
          </p:cNvPr>
          <p:cNvSpPr txBox="1"/>
          <p:nvPr/>
        </p:nvSpPr>
        <p:spPr>
          <a:xfrm>
            <a:off x="6655039" y="2078852"/>
            <a:ext cx="37732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LA GESTION DE WORDPRESS</a:t>
            </a:r>
          </a:p>
          <a:p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Quels types de sites peut-on créer avec WordPress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L’offre </a:t>
            </a: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WordPress.com</a:t>
            </a:r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Le logiciel libre sur </a:t>
            </a: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WorPresse.org</a:t>
            </a: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Les hébergeurs Web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  Nom de domaine et hébergement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Principes des thèmes et </a:t>
            </a: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templates</a:t>
            </a:r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  Concept des extensions (plug-ins)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  Les différents </a:t>
            </a: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pluging</a:t>
            </a: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 </a:t>
            </a:r>
          </a:p>
          <a:p>
            <a:b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54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D57F92D-B527-294B-881A-9DB46F93E4CB}"/>
              </a:ext>
            </a:extLst>
          </p:cNvPr>
          <p:cNvSpPr/>
          <p:nvPr/>
        </p:nvSpPr>
        <p:spPr>
          <a:xfrm>
            <a:off x="383870" y="291547"/>
            <a:ext cx="11424260" cy="6294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2EA575-9070-E043-89A0-8017A0488366}"/>
              </a:ext>
            </a:extLst>
          </p:cNvPr>
          <p:cNvSpPr txBox="1"/>
          <p:nvPr/>
        </p:nvSpPr>
        <p:spPr>
          <a:xfrm>
            <a:off x="1316533" y="2005870"/>
            <a:ext cx="6293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CRÉER UN ARTICLE AVEC WORDPRESS</a:t>
            </a:r>
          </a:p>
          <a:p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Saisie ou copier / coller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Les catégories et mots-clés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Les formats des 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Créer un extrait</a:t>
            </a:r>
            <a:b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329B18B-1E6E-CE42-92B9-22BB72363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344" y="1804037"/>
            <a:ext cx="640313" cy="6484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1C74F8A-98B3-E642-9F08-D9AD50A2C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192" y="443437"/>
            <a:ext cx="615000" cy="8685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AEF2597-D89A-4548-B216-29A5D3845CDB}"/>
              </a:ext>
            </a:extLst>
          </p:cNvPr>
          <p:cNvSpPr/>
          <p:nvPr/>
        </p:nvSpPr>
        <p:spPr>
          <a:xfrm>
            <a:off x="864877" y="498080"/>
            <a:ext cx="45719" cy="759267"/>
          </a:xfrm>
          <a:prstGeom prst="rect">
            <a:avLst/>
          </a:prstGeom>
          <a:solidFill>
            <a:srgbClr val="004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DC403F0-32CB-5B47-91AF-67FAFE8AF529}"/>
              </a:ext>
            </a:extLst>
          </p:cNvPr>
          <p:cNvSpPr txBox="1"/>
          <p:nvPr/>
        </p:nvSpPr>
        <p:spPr>
          <a:xfrm>
            <a:off x="648793" y="5977777"/>
            <a:ext cx="8781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757070"/>
                </a:solidFill>
                <a:latin typeface="Avenir Next" panose="020B0503020202020204" pitchFamily="34" charset="0"/>
              </a:rPr>
              <a:t>2021</a:t>
            </a:r>
          </a:p>
          <a:p>
            <a:endParaRPr lang="fr-FR" sz="16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br>
              <a:rPr lang="fr-FR" sz="16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16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1815659-F45D-8042-8207-7A08100B5E35}"/>
              </a:ext>
            </a:extLst>
          </p:cNvPr>
          <p:cNvSpPr txBox="1"/>
          <p:nvPr/>
        </p:nvSpPr>
        <p:spPr>
          <a:xfrm>
            <a:off x="1420628" y="4042007"/>
            <a:ext cx="6293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PUBLICATION SOUS WORDPRESS</a:t>
            </a:r>
          </a:p>
          <a:p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Le brouillon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En attente de relecture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Publication et date de publication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Mettre en avant un 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Protéger un article, créer un article privé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Les révisions</a:t>
            </a:r>
            <a:b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0FDF028-A1A6-A148-B656-4B9329401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39" y="3649549"/>
            <a:ext cx="640313" cy="64841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C98BB89-7201-0D45-9116-BF4D43910F7A}"/>
              </a:ext>
            </a:extLst>
          </p:cNvPr>
          <p:cNvSpPr txBox="1"/>
          <p:nvPr/>
        </p:nvSpPr>
        <p:spPr>
          <a:xfrm>
            <a:off x="6701926" y="2038793"/>
            <a:ext cx="6293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INSERTION DES MÉDIAS</a:t>
            </a:r>
          </a:p>
          <a:p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L’image principale mise en avant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Insérer dans un 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Une 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Une galerie d’images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Une image à la 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Une vidéo publiée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Les bonnes pratiques concernant les vidéos</a:t>
            </a:r>
            <a:b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216F2A1-36E6-4B48-9318-B85C2DD66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175" y="1786971"/>
            <a:ext cx="640313" cy="64841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002C47A-5292-9543-B99A-4AF343362B7C}"/>
              </a:ext>
            </a:extLst>
          </p:cNvPr>
          <p:cNvSpPr txBox="1"/>
          <p:nvPr/>
        </p:nvSpPr>
        <p:spPr>
          <a:xfrm>
            <a:off x="6701926" y="4451801"/>
            <a:ext cx="6293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LES CATÉGORIES</a:t>
            </a:r>
          </a:p>
          <a:p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Rôle des catégories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Créer, modifier et supprimer les catégories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L’affichage des catégories dans le site et dans le widget</a:t>
            </a:r>
            <a:b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8BB2C65-2487-EC4E-ABF0-791F17EE9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37" y="4115463"/>
            <a:ext cx="640313" cy="64841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FCF6DC4-786F-514E-982A-081E2B4FDB66}"/>
              </a:ext>
            </a:extLst>
          </p:cNvPr>
          <p:cNvSpPr txBox="1"/>
          <p:nvPr/>
        </p:nvSpPr>
        <p:spPr>
          <a:xfrm>
            <a:off x="1087888" y="493803"/>
            <a:ext cx="6958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757070"/>
                </a:solidFill>
                <a:latin typeface="Avenir Next" panose="020B0503020202020204" pitchFamily="34" charset="0"/>
              </a:rPr>
              <a:t>Le Programme</a:t>
            </a:r>
            <a:endParaRPr lang="fr-FR" sz="28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r>
              <a:rPr lang="fr-FR" dirty="0">
                <a:solidFill>
                  <a:srgbClr val="757070"/>
                </a:solidFill>
                <a:latin typeface="Avenir Next" panose="020B0503020202020204" pitchFamily="34" charset="0"/>
              </a:rPr>
              <a:t>Journée 2</a:t>
            </a:r>
          </a:p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Travaux pratiques ou individuel </a:t>
            </a:r>
          </a:p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Créer une page internet avec des éléments visuels, texte, article </a:t>
            </a:r>
          </a:p>
          <a:p>
            <a:endParaRPr lang="fr-FR" sz="20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FCB1C72-4C79-0A40-9B61-17FB56096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730" y="5479254"/>
            <a:ext cx="2832348" cy="18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5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D57F92D-B527-294B-881A-9DB46F93E4CB}"/>
              </a:ext>
            </a:extLst>
          </p:cNvPr>
          <p:cNvSpPr/>
          <p:nvPr/>
        </p:nvSpPr>
        <p:spPr>
          <a:xfrm>
            <a:off x="383870" y="291547"/>
            <a:ext cx="11424260" cy="6294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2EA575-9070-E043-89A0-8017A0488366}"/>
              </a:ext>
            </a:extLst>
          </p:cNvPr>
          <p:cNvSpPr txBox="1"/>
          <p:nvPr/>
        </p:nvSpPr>
        <p:spPr>
          <a:xfrm>
            <a:off x="1021767" y="2141519"/>
            <a:ext cx="51658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MOTS-CLÉS INTERNES</a:t>
            </a:r>
          </a:p>
          <a:p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L’intérêt des étiquettes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Créer, modifier et supprimer des étiquettes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L’affichage des étiquettes dans le site et dans le widget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Étiquettes et maillage interne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844C105-3EBE-3A46-84A4-C68FDE16412E}"/>
              </a:ext>
            </a:extLst>
          </p:cNvPr>
          <p:cNvSpPr txBox="1"/>
          <p:nvPr/>
        </p:nvSpPr>
        <p:spPr>
          <a:xfrm>
            <a:off x="6657733" y="2141519"/>
            <a:ext cx="50003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MODE D’ÉDITION</a:t>
            </a:r>
          </a:p>
          <a:p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La construction par blocs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Catégories des blocs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Migration des articles classiques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Désactiver Gutenberg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Formatage du texte selon les critères de Google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CB86680-A88E-8647-BB79-12D29371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577" y="1957785"/>
            <a:ext cx="640313" cy="6484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1C74F8A-98B3-E642-9F08-D9AD50A2C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192" y="443437"/>
            <a:ext cx="615000" cy="86855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6EE6C31-BF6A-2D42-9CEB-BDD0883D0704}"/>
              </a:ext>
            </a:extLst>
          </p:cNvPr>
          <p:cNvSpPr txBox="1"/>
          <p:nvPr/>
        </p:nvSpPr>
        <p:spPr>
          <a:xfrm>
            <a:off x="1087887" y="493803"/>
            <a:ext cx="26824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757070"/>
                </a:solidFill>
                <a:latin typeface="Avenir Next" panose="020B0503020202020204" pitchFamily="34" charset="0"/>
              </a:rPr>
              <a:t>Le Programme</a:t>
            </a:r>
            <a:endParaRPr lang="fr-FR" sz="28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r>
              <a:rPr lang="fr-FR" dirty="0">
                <a:solidFill>
                  <a:srgbClr val="757070"/>
                </a:solidFill>
                <a:latin typeface="Avenir Next" panose="020B0503020202020204" pitchFamily="34" charset="0"/>
              </a:rPr>
              <a:t>Journée 2</a:t>
            </a:r>
            <a:endParaRPr lang="fr-FR" sz="20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endParaRPr lang="fr-FR" sz="20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br>
              <a:rPr lang="fr-FR" sz="20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20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EF2597-D89A-4548-B216-29A5D3845CDB}"/>
              </a:ext>
            </a:extLst>
          </p:cNvPr>
          <p:cNvSpPr/>
          <p:nvPr/>
        </p:nvSpPr>
        <p:spPr>
          <a:xfrm>
            <a:off x="864877" y="498080"/>
            <a:ext cx="45719" cy="759267"/>
          </a:xfrm>
          <a:prstGeom prst="rect">
            <a:avLst/>
          </a:prstGeom>
          <a:solidFill>
            <a:srgbClr val="004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092A88-47B5-B044-A387-D5C9BDCC3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04" y="1959424"/>
            <a:ext cx="685800" cy="6731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C8A4BD1-3389-6A40-B6C1-3B8659A4275E}"/>
              </a:ext>
            </a:extLst>
          </p:cNvPr>
          <p:cNvSpPr txBox="1"/>
          <p:nvPr/>
        </p:nvSpPr>
        <p:spPr>
          <a:xfrm>
            <a:off x="648793" y="5977777"/>
            <a:ext cx="8781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757070"/>
                </a:solidFill>
                <a:latin typeface="Avenir Next" panose="020B0503020202020204" pitchFamily="34" charset="0"/>
              </a:rPr>
              <a:t>2021</a:t>
            </a:r>
          </a:p>
          <a:p>
            <a:endParaRPr lang="fr-FR" sz="16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br>
              <a:rPr lang="fr-FR" sz="16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16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05986E3-E2EC-0642-8F15-E04245BA8163}"/>
              </a:ext>
            </a:extLst>
          </p:cNvPr>
          <p:cNvSpPr txBox="1"/>
          <p:nvPr/>
        </p:nvSpPr>
        <p:spPr>
          <a:xfrm>
            <a:off x="1087887" y="4164336"/>
            <a:ext cx="50003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AFFICHER LES ARTICLES DANS LE SITE WORDPRESS</a:t>
            </a:r>
          </a:p>
          <a:p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L’affichage et le thème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Articles récents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Archives des 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Calendrier de publication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Recherche sur les contenus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0840DBB-8B7E-1648-8722-1D91E9C2C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31" y="3980602"/>
            <a:ext cx="640313" cy="6484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89DC88-2983-EF45-980B-A8F9A060F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328" y="4629020"/>
            <a:ext cx="4505318" cy="286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2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D57F92D-B527-294B-881A-9DB46F93E4CB}"/>
              </a:ext>
            </a:extLst>
          </p:cNvPr>
          <p:cNvSpPr/>
          <p:nvPr/>
        </p:nvSpPr>
        <p:spPr>
          <a:xfrm>
            <a:off x="383870" y="291547"/>
            <a:ext cx="11424260" cy="6294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2EA575-9070-E043-89A0-8017A0488366}"/>
              </a:ext>
            </a:extLst>
          </p:cNvPr>
          <p:cNvSpPr txBox="1"/>
          <p:nvPr/>
        </p:nvSpPr>
        <p:spPr>
          <a:xfrm>
            <a:off x="1147004" y="2169676"/>
            <a:ext cx="51658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LES PAGES</a:t>
            </a:r>
          </a:p>
          <a:p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Créer une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Modèles</a:t>
            </a: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des 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Ordre et hiérarchie des 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Gérer la publication</a:t>
            </a:r>
            <a:b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844C105-3EBE-3A46-84A4-C68FDE16412E}"/>
              </a:ext>
            </a:extLst>
          </p:cNvPr>
          <p:cNvSpPr txBox="1"/>
          <p:nvPr/>
        </p:nvSpPr>
        <p:spPr>
          <a:xfrm>
            <a:off x="6657733" y="2171745"/>
            <a:ext cx="50003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LES THÈMES WORDPRESS</a:t>
            </a:r>
          </a:p>
          <a:p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Télécharger</a:t>
            </a: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, installer et activer un </a:t>
            </a: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thème</a:t>
            </a: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Gérer</a:t>
            </a: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les </a:t>
            </a: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thèmes</a:t>
            </a:r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Les </a:t>
            </a: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thèmes</a:t>
            </a: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 gratuits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Les places de marché de </a:t>
            </a:r>
            <a:r>
              <a:rPr lang="fr-FR" sz="1400" dirty="0" err="1">
                <a:solidFill>
                  <a:srgbClr val="757070"/>
                </a:solidFill>
                <a:latin typeface="Avenir Next" panose="020B0503020202020204" pitchFamily="34" charset="0"/>
              </a:rPr>
              <a:t>template</a:t>
            </a: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 </a:t>
            </a:r>
          </a:p>
          <a:p>
            <a:b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CB86680-A88E-8647-BB79-12D29371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577" y="1957785"/>
            <a:ext cx="640313" cy="6484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1C74F8A-98B3-E642-9F08-D9AD50A2C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192" y="443437"/>
            <a:ext cx="615000" cy="86855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6EE6C31-BF6A-2D42-9CEB-BDD0883D0704}"/>
              </a:ext>
            </a:extLst>
          </p:cNvPr>
          <p:cNvSpPr txBox="1"/>
          <p:nvPr/>
        </p:nvSpPr>
        <p:spPr>
          <a:xfrm>
            <a:off x="1087887" y="493803"/>
            <a:ext cx="759281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757070"/>
                </a:solidFill>
                <a:latin typeface="Avenir Next" panose="020B0503020202020204" pitchFamily="34" charset="0"/>
              </a:rPr>
              <a:t>Le Programme</a:t>
            </a:r>
            <a:endParaRPr lang="fr-FR" sz="28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r>
              <a:rPr lang="fr-FR" dirty="0">
                <a:solidFill>
                  <a:srgbClr val="757070"/>
                </a:solidFill>
                <a:latin typeface="Avenir Next" panose="020B0503020202020204" pitchFamily="34" charset="0"/>
              </a:rPr>
              <a:t>Journée 3</a:t>
            </a:r>
          </a:p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Travaux pratiques ou individuel </a:t>
            </a:r>
          </a:p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Gestion des fonctionnalités de WordPress</a:t>
            </a:r>
          </a:p>
          <a:p>
            <a:br>
              <a:rPr lang="fr-FR" sz="20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20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endParaRPr lang="fr-FR" sz="20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br>
              <a:rPr lang="fr-FR" sz="20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20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EF2597-D89A-4548-B216-29A5D3845CDB}"/>
              </a:ext>
            </a:extLst>
          </p:cNvPr>
          <p:cNvSpPr/>
          <p:nvPr/>
        </p:nvSpPr>
        <p:spPr>
          <a:xfrm>
            <a:off x="864877" y="498080"/>
            <a:ext cx="45719" cy="759267"/>
          </a:xfrm>
          <a:prstGeom prst="rect">
            <a:avLst/>
          </a:prstGeom>
          <a:solidFill>
            <a:srgbClr val="004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092A88-47B5-B044-A387-D5C9BDCC3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04" y="1959424"/>
            <a:ext cx="685800" cy="6731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C8A4BD1-3389-6A40-B6C1-3B8659A4275E}"/>
              </a:ext>
            </a:extLst>
          </p:cNvPr>
          <p:cNvSpPr txBox="1"/>
          <p:nvPr/>
        </p:nvSpPr>
        <p:spPr>
          <a:xfrm>
            <a:off x="648793" y="5977777"/>
            <a:ext cx="8781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757070"/>
                </a:solidFill>
                <a:latin typeface="Avenir Next" panose="020B0503020202020204" pitchFamily="34" charset="0"/>
              </a:rPr>
              <a:t>2021</a:t>
            </a:r>
          </a:p>
          <a:p>
            <a:endParaRPr lang="fr-FR" sz="16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br>
              <a:rPr lang="fr-FR" sz="1600" dirty="0">
                <a:solidFill>
                  <a:srgbClr val="757070"/>
                </a:solidFill>
                <a:latin typeface="Avenir Next" panose="020B0503020202020204" pitchFamily="34" charset="0"/>
              </a:rPr>
            </a:br>
            <a:endParaRPr lang="fr-FR" sz="1600" dirty="0">
              <a:solidFill>
                <a:srgbClr val="757070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05986E3-E2EC-0642-8F15-E04245BA8163}"/>
              </a:ext>
            </a:extLst>
          </p:cNvPr>
          <p:cNvSpPr txBox="1"/>
          <p:nvPr/>
        </p:nvSpPr>
        <p:spPr>
          <a:xfrm>
            <a:off x="1087887" y="4164336"/>
            <a:ext cx="50003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LA GESTION DES MENUS</a:t>
            </a:r>
          </a:p>
          <a:p>
            <a:endParaRPr lang="fr-FR" sz="1400" dirty="0">
              <a:solidFill>
                <a:srgbClr val="75707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Créer un 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Utiliser les pages dans les menus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Créer un lien personnalisé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Créer un menu hiérarchique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57070"/>
                </a:solidFill>
                <a:latin typeface="Avenir Next" panose="020B0503020202020204" pitchFamily="34" charset="0"/>
              </a:rPr>
              <a:t>Ouverture des liens externes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0840DBB-8B7E-1648-8722-1D91E9C2C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31" y="3980602"/>
            <a:ext cx="640313" cy="6484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89DC88-2983-EF45-980B-A8F9A060F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348" y="4061993"/>
            <a:ext cx="5854746" cy="372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1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626766-B96E-F346-8B31-A539DA3C44B5}"/>
              </a:ext>
            </a:extLst>
          </p:cNvPr>
          <p:cNvSpPr/>
          <p:nvPr/>
        </p:nvSpPr>
        <p:spPr>
          <a:xfrm>
            <a:off x="4524784" y="492473"/>
            <a:ext cx="7188245" cy="5873054"/>
          </a:xfrm>
          <a:prstGeom prst="rect">
            <a:avLst/>
          </a:prstGeom>
          <a:solidFill>
            <a:srgbClr val="004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5D170A-2C5A-714B-A7E1-EA0E00E66D23}"/>
              </a:ext>
            </a:extLst>
          </p:cNvPr>
          <p:cNvSpPr txBox="1"/>
          <p:nvPr/>
        </p:nvSpPr>
        <p:spPr>
          <a:xfrm>
            <a:off x="5463287" y="900271"/>
            <a:ext cx="4301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venir Next" panose="020B0503020202020204" pitchFamily="34" charset="0"/>
              </a:rPr>
              <a:t>Création d’un site internet sur </a:t>
            </a:r>
            <a:r>
              <a:rPr lang="fr-FR" sz="24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Wordpress</a:t>
            </a:r>
            <a:r>
              <a:rPr lang="fr-FR" sz="2400" b="1" dirty="0">
                <a:solidFill>
                  <a:schemeClr val="bg1"/>
                </a:solidFill>
                <a:latin typeface="Avenir Next" panose="020B0503020202020204" pitchFamily="34" charset="0"/>
              </a:rPr>
              <a:t> de A à Z</a:t>
            </a:r>
          </a:p>
          <a:p>
            <a:r>
              <a:rPr lang="fr-FR" sz="1600" dirty="0">
                <a:solidFill>
                  <a:schemeClr val="bg1"/>
                </a:solidFill>
                <a:latin typeface="Avenir Next" panose="020B0503020202020204" pitchFamily="34" charset="0"/>
              </a:rPr>
              <a:t>Marketing digital - Booster votre visibilité</a:t>
            </a:r>
          </a:p>
          <a:p>
            <a:br>
              <a:rPr lang="fr-FR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endParaRPr lang="fr-FR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1EB5D0D-92C7-504A-930A-9FAF2E869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80" y="497954"/>
            <a:ext cx="3271266" cy="177984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F1327F5-9B08-F64E-8A6D-66B2B93E550D}"/>
              </a:ext>
            </a:extLst>
          </p:cNvPr>
          <p:cNvSpPr txBox="1"/>
          <p:nvPr/>
        </p:nvSpPr>
        <p:spPr>
          <a:xfrm>
            <a:off x="1282487" y="803102"/>
            <a:ext cx="267465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757070"/>
                </a:solidFill>
                <a:latin typeface="Avenir Next" panose="020B0503020202020204" pitchFamily="34" charset="0"/>
              </a:rPr>
              <a:t>MOYENS, MÉTHODES ET OUTILS</a:t>
            </a:r>
          </a:p>
          <a:p>
            <a:r>
              <a:rPr lang="fr-FR" sz="1000" dirty="0">
                <a:solidFill>
                  <a:srgbClr val="757070"/>
                </a:solidFill>
                <a:latin typeface="Avenir Next" panose="020B0503020202020204" pitchFamily="34" charset="0"/>
              </a:rPr>
              <a:t>1 PC/personne – 1 vidéoprojecteur</a:t>
            </a:r>
          </a:p>
          <a:p>
            <a:r>
              <a:rPr lang="fr-FR" sz="1000" dirty="0">
                <a:solidFill>
                  <a:srgbClr val="757070"/>
                </a:solidFill>
                <a:latin typeface="Avenir Next" panose="020B0503020202020204" pitchFamily="34" charset="0"/>
              </a:rPr>
              <a:t>Logiciels : NAVIGATEUR</a:t>
            </a:r>
          </a:p>
          <a:p>
            <a:r>
              <a:rPr lang="fr-FR" sz="1000" dirty="0">
                <a:solidFill>
                  <a:srgbClr val="757070"/>
                </a:solidFill>
                <a:latin typeface="Avenir Next" panose="020B0503020202020204" pitchFamily="34" charset="0"/>
              </a:rPr>
              <a:t>Pédagogie progressive</a:t>
            </a:r>
          </a:p>
          <a:p>
            <a:r>
              <a:rPr lang="fr-FR" sz="1000" dirty="0">
                <a:solidFill>
                  <a:srgbClr val="757070"/>
                </a:solidFill>
                <a:latin typeface="Avenir Next" panose="020B0503020202020204" pitchFamily="34" charset="0"/>
              </a:rPr>
              <a:t>Alternance entre apports théoriques et exercices d’application simples</a:t>
            </a:r>
          </a:p>
          <a:p>
            <a:r>
              <a:rPr lang="fr-FR" sz="1000" dirty="0">
                <a:solidFill>
                  <a:srgbClr val="757070"/>
                </a:solidFill>
                <a:latin typeface="Avenir Next" panose="020B0503020202020204" pitchFamily="34" charset="0"/>
              </a:rPr>
              <a:t>Intervenants professionnels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1A54E0C-AC3B-CC47-ACB9-1870480C3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80" y="2500683"/>
            <a:ext cx="3271266" cy="177984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BD183340-A61B-CC46-A3C3-CCBA50782553}"/>
              </a:ext>
            </a:extLst>
          </p:cNvPr>
          <p:cNvSpPr txBox="1"/>
          <p:nvPr/>
        </p:nvSpPr>
        <p:spPr>
          <a:xfrm>
            <a:off x="1450925" y="3013155"/>
            <a:ext cx="233777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757070"/>
                </a:solidFill>
                <a:latin typeface="Avenir Next" panose="020B0503020202020204" pitchFamily="34" charset="0"/>
              </a:rPr>
              <a:t>SUIVI ET ÉVALUATION</a:t>
            </a:r>
          </a:p>
          <a:p>
            <a:r>
              <a:rPr lang="fr-FR" sz="1000" dirty="0">
                <a:solidFill>
                  <a:srgbClr val="757070"/>
                </a:solidFill>
                <a:latin typeface="Avenir Next" panose="020B0503020202020204" pitchFamily="34" charset="0"/>
              </a:rPr>
              <a:t>Exercices de validation en continu pendant la formation</a:t>
            </a:r>
          </a:p>
          <a:p>
            <a:r>
              <a:rPr lang="fr-FR" sz="1000" dirty="0">
                <a:solidFill>
                  <a:srgbClr val="757070"/>
                </a:solidFill>
                <a:latin typeface="Avenir Next" panose="020B0503020202020204" pitchFamily="34" charset="0"/>
              </a:rPr>
              <a:t>Étude de cas en fin de formation</a:t>
            </a:r>
          </a:p>
          <a:p>
            <a:r>
              <a:rPr lang="fr-FR" sz="1000" dirty="0">
                <a:solidFill>
                  <a:srgbClr val="757070"/>
                </a:solidFill>
                <a:latin typeface="Avenir Next" panose="020B0503020202020204" pitchFamily="34" charset="0"/>
              </a:rPr>
              <a:t>Évaluation de satisfaction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A4979FA-0805-EF4A-A46D-765947E3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80" y="4585679"/>
            <a:ext cx="3271266" cy="17798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0D0AEEBF-1DF7-7F40-94A7-A6FFEE0536FB}"/>
              </a:ext>
            </a:extLst>
          </p:cNvPr>
          <p:cNvSpPr txBox="1"/>
          <p:nvPr/>
        </p:nvSpPr>
        <p:spPr>
          <a:xfrm>
            <a:off x="1530516" y="5099239"/>
            <a:ext cx="252504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757070"/>
                </a:solidFill>
                <a:latin typeface="Avenir Next" panose="020B0503020202020204" pitchFamily="34" charset="0"/>
              </a:rPr>
              <a:t>FIN DE FORMATION</a:t>
            </a:r>
          </a:p>
          <a:p>
            <a:r>
              <a:rPr lang="fr-FR" sz="1000" dirty="0">
                <a:solidFill>
                  <a:srgbClr val="757070"/>
                </a:solidFill>
                <a:latin typeface="Avenir Next" panose="020B0503020202020204" pitchFamily="34" charset="0"/>
              </a:rPr>
              <a:t>Support de formation en PDF</a:t>
            </a:r>
          </a:p>
          <a:p>
            <a:r>
              <a:rPr lang="fr-FR" sz="1000" dirty="0">
                <a:solidFill>
                  <a:srgbClr val="757070"/>
                </a:solidFill>
                <a:latin typeface="Avenir Next" panose="020B0503020202020204" pitchFamily="34" charset="0"/>
              </a:rPr>
              <a:t>Attestation de fin de formation</a:t>
            </a:r>
          </a:p>
          <a:p>
            <a:r>
              <a:rPr lang="fr-FR" sz="1000" dirty="0">
                <a:solidFill>
                  <a:srgbClr val="757070"/>
                </a:solidFill>
                <a:latin typeface="Avenir Next" panose="020B0503020202020204" pitchFamily="34" charset="0"/>
              </a:rPr>
              <a:t>Bilan formateur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EDBCD8F-D71F-8047-A836-A7DD6E44C07C}"/>
              </a:ext>
            </a:extLst>
          </p:cNvPr>
          <p:cNvSpPr txBox="1"/>
          <p:nvPr/>
        </p:nvSpPr>
        <p:spPr>
          <a:xfrm>
            <a:off x="7233925" y="2248217"/>
            <a:ext cx="430123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NIVEAU 1 </a:t>
            </a:r>
          </a:p>
          <a:p>
            <a:b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HEURES DE FORMATION : </a:t>
            </a:r>
          </a:p>
          <a:p>
            <a: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21 heures (soit 3 jours)</a:t>
            </a:r>
          </a:p>
          <a:p>
            <a:b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BUDGET FORMATION : </a:t>
            </a:r>
          </a:p>
          <a:p>
            <a: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2200 euros</a:t>
            </a:r>
          </a:p>
          <a:p>
            <a:b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LIEU DE FORMATION : </a:t>
            </a:r>
          </a:p>
          <a:p>
            <a:r>
              <a:rPr lang="fr-FR" sz="1400" i="1" dirty="0">
                <a:solidFill>
                  <a:schemeClr val="bg1"/>
                </a:solidFill>
                <a:latin typeface="Avenir Next" panose="020B0503020202020204" pitchFamily="34" charset="0"/>
              </a:rPr>
              <a:t>27 Route du </a:t>
            </a:r>
            <a:r>
              <a:rPr lang="fr-FR" sz="14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velay</a:t>
            </a:r>
            <a:r>
              <a:rPr lang="fr-FR" sz="1400" i="1" dirty="0">
                <a:solidFill>
                  <a:schemeClr val="bg1"/>
                </a:solidFill>
                <a:latin typeface="Avenir Next" panose="020B0503020202020204" pitchFamily="34" charset="0"/>
              </a:rPr>
              <a:t> 43220, </a:t>
            </a:r>
            <a:r>
              <a:rPr lang="fr-FR" sz="14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Riotord</a:t>
            </a:r>
            <a:endParaRPr lang="fr-FR" sz="1400" i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Possibilité d’effectuer la formation à distance</a:t>
            </a:r>
          </a:p>
          <a:p>
            <a:br>
              <a:rPr lang="fr-FR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fr-FR" sz="16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endParaRPr lang="fr-FR" sz="16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2EC4EEB-4A25-E343-AC44-1B151186E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416" y="2157082"/>
            <a:ext cx="1701280" cy="254792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29AC087-F5C0-184B-84AB-769005508905}"/>
              </a:ext>
            </a:extLst>
          </p:cNvPr>
          <p:cNvSpPr txBox="1"/>
          <p:nvPr/>
        </p:nvSpPr>
        <p:spPr>
          <a:xfrm>
            <a:off x="5326819" y="5540255"/>
            <a:ext cx="1410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Avenir Next" panose="020B0503020202020204" pitchFamily="34" charset="0"/>
              </a:rPr>
              <a:t>09 86 87 63 91 </a:t>
            </a:r>
          </a:p>
          <a:p>
            <a:br>
              <a:rPr lang="fr-FR" sz="10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endParaRPr lang="fr-FR" sz="1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6150" name="Picture 6" descr="Combiné">
            <a:extLst>
              <a:ext uri="{FF2B5EF4-FFF2-40B4-BE49-F238E27FC236}">
                <a16:creationId xmlns:a16="http://schemas.microsoft.com/office/drawing/2014/main" id="{2FA7A5D3-0536-884E-BFD7-AD989024E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32" y="5491232"/>
            <a:ext cx="282373" cy="2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BCE2EE0-70BB-5340-BA30-2960B4EB3813}"/>
              </a:ext>
            </a:extLst>
          </p:cNvPr>
          <p:cNvSpPr txBox="1"/>
          <p:nvPr/>
        </p:nvSpPr>
        <p:spPr>
          <a:xfrm>
            <a:off x="7003162" y="5512920"/>
            <a:ext cx="1775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Avenir Next" panose="020B0503020202020204" pitchFamily="34" charset="0"/>
              </a:rPr>
              <a:t>842concept@gmail.com</a:t>
            </a:r>
          </a:p>
          <a:p>
            <a:br>
              <a:rPr lang="fr-FR" sz="10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fr-FR" sz="10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endParaRPr lang="fr-FR" sz="1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6152" name="Picture 8" descr="Enveloppe ouverte">
            <a:extLst>
              <a:ext uri="{FF2B5EF4-FFF2-40B4-BE49-F238E27FC236}">
                <a16:creationId xmlns:a16="http://schemas.microsoft.com/office/drawing/2014/main" id="{76B4AA69-313D-D949-B667-A5B0ADC0C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64" y="5512920"/>
            <a:ext cx="238998" cy="23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6E013FD-D252-F44A-81AF-540130CE8BEA}"/>
              </a:ext>
            </a:extLst>
          </p:cNvPr>
          <p:cNvSpPr txBox="1"/>
          <p:nvPr/>
        </p:nvSpPr>
        <p:spPr>
          <a:xfrm>
            <a:off x="9160002" y="5449897"/>
            <a:ext cx="2398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Avenir Next" panose="020B0503020202020204" pitchFamily="34" charset="0"/>
              </a:rPr>
              <a:t>Benjamin </a:t>
            </a:r>
            <a:r>
              <a:rPr lang="fr-FR" sz="1000" dirty="0" err="1">
                <a:solidFill>
                  <a:schemeClr val="bg1"/>
                </a:solidFill>
                <a:latin typeface="Avenir Next" panose="020B0503020202020204" pitchFamily="34" charset="0"/>
              </a:rPr>
              <a:t>Devouge</a:t>
            </a:r>
            <a:r>
              <a:rPr lang="fr-FR" sz="1000" dirty="0">
                <a:solidFill>
                  <a:schemeClr val="bg1"/>
                </a:solidFill>
                <a:latin typeface="Avenir Next" panose="020B0503020202020204" pitchFamily="34" charset="0"/>
              </a:rPr>
              <a:t> – 06 52 31 27 36</a:t>
            </a:r>
          </a:p>
          <a:p>
            <a:r>
              <a:rPr lang="fr-FR" sz="1000" dirty="0">
                <a:solidFill>
                  <a:schemeClr val="bg1"/>
                </a:solidFill>
                <a:latin typeface="Avenir Next" panose="020B0503020202020204" pitchFamily="34" charset="0"/>
              </a:rPr>
              <a:t>Fabien Adam – 06 25 42 35 95</a:t>
            </a:r>
          </a:p>
          <a:p>
            <a:br>
              <a:rPr lang="fr-FR" sz="10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fr-FR" sz="10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fr-FR" sz="10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endParaRPr lang="fr-FR" sz="1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6154" name="Picture 10" descr="Poignée de main">
            <a:extLst>
              <a:ext uri="{FF2B5EF4-FFF2-40B4-BE49-F238E27FC236}">
                <a16:creationId xmlns:a16="http://schemas.microsoft.com/office/drawing/2014/main" id="{5EE9C034-3974-C142-89A0-2EC14A214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231" y="5449897"/>
            <a:ext cx="367357" cy="36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661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837</Words>
  <Application>Microsoft Macintosh PowerPoint</Application>
  <PresentationFormat>Grand écran</PresentationFormat>
  <Paragraphs>182</Paragraphs>
  <Slides>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5" baseType="lpstr">
      <vt:lpstr>Arial</vt:lpstr>
      <vt:lpstr>Avenir Book</vt:lpstr>
      <vt:lpstr>Avenir Next</vt:lpstr>
      <vt:lpstr>Avenir Next Medium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Gloria FIDEL JOAO</dc:creator>
  <cp:lastModifiedBy>Microsoft Office User</cp:lastModifiedBy>
  <cp:revision>16</cp:revision>
  <dcterms:created xsi:type="dcterms:W3CDTF">2021-09-27T12:08:51Z</dcterms:created>
  <dcterms:modified xsi:type="dcterms:W3CDTF">2021-10-05T14:35:47Z</dcterms:modified>
</cp:coreProperties>
</file>